
<file path=[Content_Types].xml><?xml version="1.0" encoding="utf-8"?>
<Types xmlns="http://schemas.openxmlformats.org/package/2006/content-types">
  <Default Extension="bin" ContentType="application/vnd.openxmlformats-officedocument.oleObject"/>
  <Default Extension="emf" ContentType="image/x-emf"/>
  <Default Extension="m4a" ContentType="audi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9" r:id="rId4"/>
    <p:sldId id="260" r:id="rId5"/>
    <p:sldId id="261" r:id="rId6"/>
    <p:sldId id="263" r:id="rId7"/>
    <p:sldId id="264" r:id="rId8"/>
    <p:sldId id="265" r:id="rId9"/>
    <p:sldId id="267" r:id="rId10"/>
    <p:sldId id="266" r:id="rId11"/>
    <p:sldId id="268" r:id="rId12"/>
    <p:sldId id="269" r:id="rId13"/>
    <p:sldId id="273" r:id="rId14"/>
    <p:sldId id="270" r:id="rId15"/>
    <p:sldId id="274" r:id="rId16"/>
    <p:sldId id="271" r:id="rId17"/>
    <p:sldId id="272"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40"/>
  </p:normalViewPr>
  <p:slideViewPr>
    <p:cSldViewPr snapToGrid="0" snapToObjects="1">
      <p:cViewPr varScale="1">
        <p:scale>
          <a:sx n="104" d="100"/>
          <a:sy n="104" d="100"/>
        </p:scale>
        <p:origin x="896" y="2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58DC-05CC-0D40-BD53-F99FD8DA33C7}"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05D4A-3BC8-B44F-BE6A-63A2EFC84CFB}" type="slidenum">
              <a:rPr lang="en-US" smtClean="0"/>
              <a:t>‹#›</a:t>
            </a:fld>
            <a:endParaRPr lang="en-US"/>
          </a:p>
        </p:txBody>
      </p:sp>
    </p:spTree>
    <p:extLst>
      <p:ext uri="{BB962C8B-B14F-4D97-AF65-F5344CB8AC3E}">
        <p14:creationId xmlns:p14="http://schemas.microsoft.com/office/powerpoint/2010/main" val="58205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105D4A-3BC8-B44F-BE6A-63A2EFC84CFB}" type="slidenum">
              <a:rPr lang="en-US" smtClean="0"/>
              <a:t>1</a:t>
            </a:fld>
            <a:endParaRPr lang="en-US"/>
          </a:p>
        </p:txBody>
      </p:sp>
    </p:spTree>
    <p:extLst>
      <p:ext uri="{BB962C8B-B14F-4D97-AF65-F5344CB8AC3E}">
        <p14:creationId xmlns:p14="http://schemas.microsoft.com/office/powerpoint/2010/main" val="156280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5294-0888-844D-B86A-2CF118116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2C3247-DE58-3C4E-A2AD-EFADACC77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849524-4FE0-AB4C-BF53-A0A909710D11}"/>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C1E85B5E-3C17-FB4E-907C-B14E2BA6E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27642-3ABF-9541-9D98-2B8D48E0013E}"/>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58823100"/>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5142-4106-0D4C-B57E-B31A1296D2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B5A6EA-8BBD-E848-A396-8306DF863F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47450-105F-D842-9351-99491DE64850}"/>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3639D9DF-7BAD-7941-BBBE-5D1DCA2A0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08A8D-7BED-2843-90E3-D8E516466F50}"/>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2343323427"/>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1EEA42-52DE-FA4C-86A9-9F76716800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579C89-DD6B-0547-858C-FC0EFE4089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5E13E-B614-6747-AC73-2A16D56B278F}"/>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BECE1842-DC8B-6E47-9518-52B0D38C1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67EE2-1AD4-AB45-9054-80B390184624}"/>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2056333018"/>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5D6D-8C41-D44B-B07D-7F1D653DA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C2040-7A72-E64E-805B-C6D896A885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EB5A9-A56A-A94C-AE03-9F9824BC4BA3}"/>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28BD19D8-49B5-3447-8245-737A4FA93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CF462-8988-E644-944A-2255B7F0294C}"/>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160660249"/>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003B-B04F-7846-B121-15E7FFF729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F43297-35D1-3846-87D1-CF7683C083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5BC219-A55B-AB48-B6E2-E76B9350F15C}"/>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1CFEDFF7-EBC6-914F-815B-08E38BC98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9FEEE-3686-F846-8484-0F315D8DDBC2}"/>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647109159"/>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E309-42DD-E448-93A5-ADAFF9B6F7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FDB12A-563A-7A4A-A48A-7448783C05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FA57A8-8BB1-E54C-87DE-174D08D3B6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32E9C-AAEC-754B-BC85-F977E0686E01}"/>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6" name="Footer Placeholder 5">
            <a:extLst>
              <a:ext uri="{FF2B5EF4-FFF2-40B4-BE49-F238E27FC236}">
                <a16:creationId xmlns:a16="http://schemas.microsoft.com/office/drawing/2014/main" id="{1FB7DD76-43C3-2E4E-AB30-5693F1624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55315-A94F-7B4F-A05C-41026E668EC0}"/>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1364950938"/>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513C-E44E-584F-9035-3F85A61766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0CE684-0797-8E4B-90C4-E1C6A368AA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FD7F70-60C7-E347-AAEA-A7D45F47C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A42EFD-5D06-6945-98FB-A49473E071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9DFFF2-8593-2345-956B-57515FA9B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6D1E1-319F-8544-820A-38FE720AF9FC}"/>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8" name="Footer Placeholder 7">
            <a:extLst>
              <a:ext uri="{FF2B5EF4-FFF2-40B4-BE49-F238E27FC236}">
                <a16:creationId xmlns:a16="http://schemas.microsoft.com/office/drawing/2014/main" id="{303F811C-61DF-DE47-BD7E-C7623244DD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627EDB-A553-1747-8FDC-212DED2AD06F}"/>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367660039"/>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A7E7-B439-B445-895F-F473D0DC5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C546CE-13F9-C349-9E4A-416E5754B44D}"/>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4" name="Footer Placeholder 3">
            <a:extLst>
              <a:ext uri="{FF2B5EF4-FFF2-40B4-BE49-F238E27FC236}">
                <a16:creationId xmlns:a16="http://schemas.microsoft.com/office/drawing/2014/main" id="{D0BACD05-6965-3640-B8F7-147AAF8AD1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8E7DA-EE2C-A44B-85EA-E73F655341F3}"/>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2383696848"/>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71F81-813D-934A-A1E3-6C4C281CF757}"/>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3" name="Footer Placeholder 2">
            <a:extLst>
              <a:ext uri="{FF2B5EF4-FFF2-40B4-BE49-F238E27FC236}">
                <a16:creationId xmlns:a16="http://schemas.microsoft.com/office/drawing/2014/main" id="{C0CBBB5A-0059-C24E-A493-CD12A2DF2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01247C-5BA5-0846-8B1A-8D36184BF54B}"/>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3156973495"/>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A6BC-9233-9246-B11B-9789B6D7D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68B4C9-0B9C-CB41-908F-49C8A89E0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FF7D22-8493-E648-9178-A594AF0B4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DCFB2-5E67-E041-B492-32F68BC25205}"/>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6" name="Footer Placeholder 5">
            <a:extLst>
              <a:ext uri="{FF2B5EF4-FFF2-40B4-BE49-F238E27FC236}">
                <a16:creationId xmlns:a16="http://schemas.microsoft.com/office/drawing/2014/main" id="{82E05E1C-09AC-9F42-AB64-677C87847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12F598-901F-2043-98DA-0432EC2697CD}"/>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3198944542"/>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6F929-C9D3-1045-A727-B241225F8D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7AE8D0-BE9E-D84E-A7F2-6E4669E78E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42CC0-DA01-C24F-BC41-EBDBA3495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6F21AF-BFC3-3244-962A-FAE5567BBC81}"/>
              </a:ext>
            </a:extLst>
          </p:cNvPr>
          <p:cNvSpPr>
            <a:spLocks noGrp="1"/>
          </p:cNvSpPr>
          <p:nvPr>
            <p:ph type="dt" sz="half" idx="10"/>
          </p:nvPr>
        </p:nvSpPr>
        <p:spPr/>
        <p:txBody>
          <a:bodyPr/>
          <a:lstStyle/>
          <a:p>
            <a:fld id="{4D1F3DE9-27E8-024A-A948-883D4270BE18}" type="datetimeFigureOut">
              <a:rPr lang="en-US" smtClean="0"/>
              <a:t>11/20/19</a:t>
            </a:fld>
            <a:endParaRPr lang="en-US"/>
          </a:p>
        </p:txBody>
      </p:sp>
      <p:sp>
        <p:nvSpPr>
          <p:cNvPr id="6" name="Footer Placeholder 5">
            <a:extLst>
              <a:ext uri="{FF2B5EF4-FFF2-40B4-BE49-F238E27FC236}">
                <a16:creationId xmlns:a16="http://schemas.microsoft.com/office/drawing/2014/main" id="{67500951-0EE5-2F4F-96CA-F463B840C2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67DD8-70BC-3143-BCED-0B131065A66E}"/>
              </a:ext>
            </a:extLst>
          </p:cNvPr>
          <p:cNvSpPr>
            <a:spLocks noGrp="1"/>
          </p:cNvSpPr>
          <p:nvPr>
            <p:ph type="sldNum" sz="quarter" idx="12"/>
          </p:nvPr>
        </p:nvSpPr>
        <p:spPr/>
        <p:txBody>
          <a:bodyPr/>
          <a:lstStyle/>
          <a:p>
            <a:fld id="{6202FAEC-594B-874F-B03B-D9A8C1E3DAFD}" type="slidenum">
              <a:rPr lang="en-US" smtClean="0"/>
              <a:t>‹#›</a:t>
            </a:fld>
            <a:endParaRPr lang="en-US"/>
          </a:p>
        </p:txBody>
      </p:sp>
    </p:spTree>
    <p:extLst>
      <p:ext uri="{BB962C8B-B14F-4D97-AF65-F5344CB8AC3E}">
        <p14:creationId xmlns:p14="http://schemas.microsoft.com/office/powerpoint/2010/main" val="2275323519"/>
      </p:ext>
    </p:extLst>
  </p:cSld>
  <p:clrMapOvr>
    <a:masterClrMapping/>
  </p:clrMapOvr>
  <mc:AlternateContent xmlns:mc="http://schemas.openxmlformats.org/markup-compatibility/2006" xmlns:p14="http://schemas.microsoft.com/office/powerpoint/2010/main">
    <mc:Choice Requires="p14">
      <p:transition p14:dur="0" advTm="6223"/>
    </mc:Choice>
    <mc:Fallback xmlns="">
      <p:transition advTm="6223"/>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F0904-8097-7B4A-905A-B556C1368F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B4FAA1-69BC-4645-8010-8B8B029F58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1EBEC-41A0-6D46-8DF3-C0D7BC86B0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F3DE9-27E8-024A-A948-883D4270BE18}" type="datetimeFigureOut">
              <a:rPr lang="en-US" smtClean="0"/>
              <a:t>11/20/19</a:t>
            </a:fld>
            <a:endParaRPr lang="en-US"/>
          </a:p>
        </p:txBody>
      </p:sp>
      <p:sp>
        <p:nvSpPr>
          <p:cNvPr id="5" name="Footer Placeholder 4">
            <a:extLst>
              <a:ext uri="{FF2B5EF4-FFF2-40B4-BE49-F238E27FC236}">
                <a16:creationId xmlns:a16="http://schemas.microsoft.com/office/drawing/2014/main" id="{C153974B-F486-2A46-94CE-F422EF950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E240CE-350A-3B4E-AB85-C0A49ED3E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2FAEC-594B-874F-B03B-D9A8C1E3DAFD}" type="slidenum">
              <a:rPr lang="en-US" smtClean="0"/>
              <a:t>‹#›</a:t>
            </a:fld>
            <a:endParaRPr lang="en-US"/>
          </a:p>
        </p:txBody>
      </p:sp>
    </p:spTree>
    <p:extLst>
      <p:ext uri="{BB962C8B-B14F-4D97-AF65-F5344CB8AC3E}">
        <p14:creationId xmlns:p14="http://schemas.microsoft.com/office/powerpoint/2010/main" val="2665917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6223"/>
    </mc:Choice>
    <mc:Fallback xmlns="">
      <p:transition advTm="6223"/>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audio" Target="../media/media15.m4a"/><Relationship Id="rId7" Type="http://schemas.openxmlformats.org/officeDocument/2006/relationships/oleObject" Target="../embeddings/oleObject3.bin"/><Relationship Id="rId2" Type="http://schemas.microsoft.com/office/2007/relationships/media" Target="../media/media15.m4a"/><Relationship Id="rId1" Type="http://schemas.openxmlformats.org/officeDocument/2006/relationships/vmlDrawing" Target="../drawings/vmlDrawing2.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slideLayout" Target="../slideLayouts/slideLayout1.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p:txBody>
          <a:bodyPr>
            <a:normAutofit fontScale="90000"/>
          </a:bodyPr>
          <a:lstStyle/>
          <a:p>
            <a:r>
              <a:rPr lang="en-US" dirty="0"/>
              <a:t>New York City Airbnb Open Data</a:t>
            </a:r>
            <a:br>
              <a:rPr lang="en-US" dirty="0"/>
            </a:br>
            <a:endParaRPr lang="en-US" dirty="0"/>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p:txBody>
          <a:bodyPr/>
          <a:lstStyle/>
          <a:p>
            <a:r>
              <a:rPr lang="en-US" dirty="0"/>
              <a:t>https://</a:t>
            </a:r>
            <a:r>
              <a:rPr lang="en-US" dirty="0" err="1"/>
              <a:t>www.kaggle.com</a:t>
            </a:r>
            <a:r>
              <a:rPr lang="en-US" dirty="0"/>
              <a:t>/</a:t>
            </a:r>
            <a:r>
              <a:rPr lang="en-US" dirty="0" err="1"/>
              <a:t>dgomonov</a:t>
            </a:r>
            <a:r>
              <a:rPr lang="en-US" dirty="0"/>
              <a:t>/new-</a:t>
            </a:r>
            <a:r>
              <a:rPr lang="en-US" dirty="0" err="1"/>
              <a:t>york</a:t>
            </a:r>
            <a:r>
              <a:rPr lang="en-US" dirty="0"/>
              <a:t>-city-</a:t>
            </a:r>
            <a:r>
              <a:rPr lang="en-US" dirty="0" err="1"/>
              <a:t>airbnb</a:t>
            </a:r>
            <a:r>
              <a:rPr lang="en-US" dirty="0"/>
              <a:t>-open-data</a:t>
            </a:r>
          </a:p>
        </p:txBody>
      </p:sp>
      <p:pic>
        <p:nvPicPr>
          <p:cNvPr id="8" name="Audio 7">
            <a:hlinkClick r:id="" action="ppaction://media"/>
            <a:extLst>
              <a:ext uri="{FF2B5EF4-FFF2-40B4-BE49-F238E27FC236}">
                <a16:creationId xmlns:a16="http://schemas.microsoft.com/office/drawing/2014/main" id="{10E91E93-7EED-3F4B-971B-5AA287765F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47551018"/>
      </p:ext>
    </p:extLst>
  </p:cSld>
  <p:clrMapOvr>
    <a:masterClrMapping/>
  </p:clrMapOvr>
  <mc:AlternateContent xmlns:mc="http://schemas.openxmlformats.org/markup-compatibility/2006" xmlns:p14="http://schemas.microsoft.com/office/powerpoint/2010/main">
    <mc:Choice Requires="p14">
      <p:transition spd="slow" p14:dur="20000" advTm="18797"/>
    </mc:Choice>
    <mc:Fallback xmlns="">
      <p:transition spd="slow" advTm="18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Naïve Bayes </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Naïve Bayes approach</a:t>
            </a:r>
            <a:r>
              <a:rPr lang="zh-CN" altLang="en-US" dirty="0">
                <a:solidFill>
                  <a:srgbClr val="20AC1C"/>
                </a:solidFill>
              </a:rPr>
              <a:t> </a:t>
            </a: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9" name="Object 4">
            <a:extLst>
              <a:ext uri="{FF2B5EF4-FFF2-40B4-BE49-F238E27FC236}">
                <a16:creationId xmlns:a16="http://schemas.microsoft.com/office/drawing/2014/main" id="{1974F3CA-22CC-6E42-9055-02CB7E3D093B}"/>
              </a:ext>
            </a:extLst>
          </p:cNvPr>
          <p:cNvGraphicFramePr>
            <a:graphicFrameLocks noChangeAspect="1"/>
          </p:cNvGraphicFramePr>
          <p:nvPr>
            <p:extLst>
              <p:ext uri="{D42A27DB-BD31-4B8C-83A1-F6EECF244321}">
                <p14:modId xmlns:p14="http://schemas.microsoft.com/office/powerpoint/2010/main" val="504802251"/>
              </p:ext>
            </p:extLst>
          </p:nvPr>
        </p:nvGraphicFramePr>
        <p:xfrm>
          <a:off x="6887585" y="4090713"/>
          <a:ext cx="4767884" cy="1074485"/>
        </p:xfrm>
        <a:graphic>
          <a:graphicData uri="http://schemas.openxmlformats.org/presentationml/2006/ole">
            <mc:AlternateContent xmlns:mc="http://schemas.openxmlformats.org/markup-compatibility/2006">
              <mc:Choice xmlns:v="urn:schemas-microsoft-com:vml" Requires="v">
                <p:oleObj spid="_x0000_s1089" name="Equation" r:id="rId5" imgW="2654300" imgH="596900" progId="">
                  <p:embed/>
                </p:oleObj>
              </mc:Choice>
              <mc:Fallback>
                <p:oleObj name="Equation" r:id="rId5" imgW="2654300" imgH="596900" progId="">
                  <p:embed/>
                  <p:pic>
                    <p:nvPicPr>
                      <p:cNvPr id="3994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7585" y="4090713"/>
                        <a:ext cx="4767884" cy="1074485"/>
                      </a:xfrm>
                      <a:prstGeom prst="rect">
                        <a:avLst/>
                      </a:prstGeom>
                      <a:noFill/>
                      <a:ln w="9525">
                        <a:solidFill>
                          <a:srgbClr val="FF0701"/>
                        </a:solidFill>
                        <a:miter lim="800000"/>
                        <a:headEnd/>
                        <a:tailEnd/>
                      </a:ln>
                    </p:spPr>
                  </p:pic>
                </p:oleObj>
              </mc:Fallback>
            </mc:AlternateContent>
          </a:graphicData>
        </a:graphic>
      </p:graphicFrame>
      <p:sp>
        <p:nvSpPr>
          <p:cNvPr id="4" name="TextBox 3">
            <a:extLst>
              <a:ext uri="{FF2B5EF4-FFF2-40B4-BE49-F238E27FC236}">
                <a16:creationId xmlns:a16="http://schemas.microsoft.com/office/drawing/2014/main" id="{34A96EBA-0121-E049-910E-B25DE613E70B}"/>
              </a:ext>
            </a:extLst>
          </p:cNvPr>
          <p:cNvSpPr txBox="1"/>
          <p:nvPr/>
        </p:nvSpPr>
        <p:spPr>
          <a:xfrm>
            <a:off x="6634039" y="602095"/>
            <a:ext cx="5274976" cy="2308324"/>
          </a:xfrm>
          <a:prstGeom prst="rect">
            <a:avLst/>
          </a:prstGeom>
          <a:noFill/>
        </p:spPr>
        <p:txBody>
          <a:bodyPr wrap="square" rtlCol="0">
            <a:spAutoFit/>
          </a:bodyPr>
          <a:lstStyle/>
          <a:p>
            <a:r>
              <a:rPr lang="en-US" altLang="en-US" dirty="0"/>
              <a:t>*</a:t>
            </a:r>
            <a:r>
              <a:rPr lang="en-US" altLang="en-US" dirty="0" err="1"/>
              <a:t>Bayes’s</a:t>
            </a:r>
            <a:r>
              <a:rPr lang="en-US" altLang="en-US" dirty="0"/>
              <a:t> theorem plays a critical role in probabilistic learning and classification</a:t>
            </a:r>
          </a:p>
          <a:p>
            <a:endParaRPr lang="en-US" altLang="en-US" dirty="0"/>
          </a:p>
          <a:p>
            <a:r>
              <a:rPr lang="en-US" altLang="en-US" dirty="0"/>
              <a:t>*Uses prior probability of each class given no information about an item Classification produces a posterior probability distribution over the possible classes given a description of an item</a:t>
            </a:r>
          </a:p>
          <a:p>
            <a:endParaRPr lang="en-US" dirty="0"/>
          </a:p>
        </p:txBody>
      </p:sp>
      <p:pic>
        <p:nvPicPr>
          <p:cNvPr id="5" name="Online Media 4" descr="slide10">
            <a:hlinkClick r:id="" action="ppaction://media"/>
            <a:extLst>
              <a:ext uri="{FF2B5EF4-FFF2-40B4-BE49-F238E27FC236}">
                <a16:creationId xmlns:a16="http://schemas.microsoft.com/office/drawing/2014/main" id="{7811FF27-B19D-2D42-A333-4F44019856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004062" y="5804958"/>
            <a:ext cx="812800" cy="812800"/>
          </a:xfrm>
          <a:prstGeom prst="rect">
            <a:avLst/>
          </a:prstGeom>
        </p:spPr>
      </p:pic>
    </p:spTree>
    <p:extLst>
      <p:ext uri="{BB962C8B-B14F-4D97-AF65-F5344CB8AC3E}">
        <p14:creationId xmlns:p14="http://schemas.microsoft.com/office/powerpoint/2010/main" val="286224616"/>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Naïve Bayes(</a:t>
            </a:r>
            <a:r>
              <a:rPr lang="en-US" altLang="zh-CN" dirty="0">
                <a:solidFill>
                  <a:srgbClr val="FFFFFF"/>
                </a:solidFill>
              </a:rPr>
              <a:t>Gaussian)</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Does performance good?</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7A25384-F91B-AD45-8609-3EA3A37E8FC9}"/>
              </a:ext>
            </a:extLst>
          </p:cNvPr>
          <p:cNvPicPr/>
          <p:nvPr/>
        </p:nvPicPr>
        <p:blipFill>
          <a:blip r:embed="rId4">
            <a:extLst>
              <a:ext uri="{28A0092B-C50C-407E-A947-70E740481C1C}">
                <a14:useLocalDpi xmlns:a14="http://schemas.microsoft.com/office/drawing/2010/main" val="0"/>
              </a:ext>
            </a:extLst>
          </a:blip>
          <a:stretch>
            <a:fillRect/>
          </a:stretch>
        </p:blipFill>
        <p:spPr>
          <a:xfrm>
            <a:off x="6502400" y="2713681"/>
            <a:ext cx="5314462" cy="2612082"/>
          </a:xfrm>
          <a:prstGeom prst="rect">
            <a:avLst/>
          </a:prstGeom>
        </p:spPr>
      </p:pic>
      <p:sp>
        <p:nvSpPr>
          <p:cNvPr id="4" name="TextBox 3">
            <a:extLst>
              <a:ext uri="{FF2B5EF4-FFF2-40B4-BE49-F238E27FC236}">
                <a16:creationId xmlns:a16="http://schemas.microsoft.com/office/drawing/2014/main" id="{E2A4E153-9CE9-144B-A261-020C908D4065}"/>
              </a:ext>
            </a:extLst>
          </p:cNvPr>
          <p:cNvSpPr txBox="1"/>
          <p:nvPr/>
        </p:nvSpPr>
        <p:spPr>
          <a:xfrm>
            <a:off x="6521512" y="1334000"/>
            <a:ext cx="5407908" cy="923330"/>
          </a:xfrm>
          <a:prstGeom prst="rect">
            <a:avLst/>
          </a:prstGeom>
          <a:noFill/>
        </p:spPr>
        <p:txBody>
          <a:bodyPr wrap="square" rtlCol="0">
            <a:spAutoFit/>
          </a:bodyPr>
          <a:lstStyle/>
          <a:p>
            <a:r>
              <a:rPr lang="en-US" altLang="zh-CN" dirty="0"/>
              <a:t>Gaussian:</a:t>
            </a:r>
            <a:r>
              <a:rPr lang="en-US" dirty="0"/>
              <a:t> implements the Gaussian Naive Bayes algorithm for classification. The likelihood of the features is assumed to be Gaussian:</a:t>
            </a:r>
          </a:p>
        </p:txBody>
      </p:sp>
      <p:pic>
        <p:nvPicPr>
          <p:cNvPr id="5" name="Online Media 4" descr="Recorded Sound">
            <a:hlinkClick r:id="" action="ppaction://media"/>
            <a:extLst>
              <a:ext uri="{FF2B5EF4-FFF2-40B4-BE49-F238E27FC236}">
                <a16:creationId xmlns:a16="http://schemas.microsoft.com/office/drawing/2014/main" id="{8A917E6C-D1E1-1948-9BB1-DC80B59EB3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6620" y="5885277"/>
            <a:ext cx="812800" cy="812800"/>
          </a:xfrm>
          <a:prstGeom prst="rect">
            <a:avLst/>
          </a:prstGeom>
        </p:spPr>
      </p:pic>
    </p:spTree>
    <p:extLst>
      <p:ext uri="{BB962C8B-B14F-4D97-AF65-F5344CB8AC3E}">
        <p14:creationId xmlns:p14="http://schemas.microsoft.com/office/powerpoint/2010/main" val="3980449027"/>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Naïve Bayes(</a:t>
            </a:r>
            <a:r>
              <a:rPr lang="en-US" altLang="zh-CN" dirty="0" err="1">
                <a:solidFill>
                  <a:srgbClr val="FFFFFF"/>
                </a:solidFill>
              </a:rPr>
              <a:t>Multinimial</a:t>
            </a:r>
            <a:r>
              <a:rPr lang="en-US" altLang="zh-CN" dirty="0">
                <a:solidFill>
                  <a:srgbClr val="FFFFFF"/>
                </a:solidFill>
              </a:rPr>
              <a:t>)</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Does performance good?</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2B7336-8651-9F4D-88EF-FDCFA0676E8B}"/>
              </a:ext>
            </a:extLst>
          </p:cNvPr>
          <p:cNvPicPr/>
          <p:nvPr/>
        </p:nvPicPr>
        <p:blipFill>
          <a:blip r:embed="rId4">
            <a:extLst>
              <a:ext uri="{28A0092B-C50C-407E-A947-70E740481C1C}">
                <a14:useLocalDpi xmlns:a14="http://schemas.microsoft.com/office/drawing/2010/main" val="0"/>
              </a:ext>
            </a:extLst>
          </a:blip>
          <a:stretch>
            <a:fillRect/>
          </a:stretch>
        </p:blipFill>
        <p:spPr>
          <a:xfrm>
            <a:off x="6554114" y="2587220"/>
            <a:ext cx="5394870" cy="3100466"/>
          </a:xfrm>
          <a:prstGeom prst="rect">
            <a:avLst/>
          </a:prstGeom>
        </p:spPr>
      </p:pic>
      <p:sp>
        <p:nvSpPr>
          <p:cNvPr id="10" name="TextBox 9">
            <a:extLst>
              <a:ext uri="{FF2B5EF4-FFF2-40B4-BE49-F238E27FC236}">
                <a16:creationId xmlns:a16="http://schemas.microsoft.com/office/drawing/2014/main" id="{53214839-8F47-4444-8E79-AAC1F528C5BB}"/>
              </a:ext>
            </a:extLst>
          </p:cNvPr>
          <p:cNvSpPr txBox="1"/>
          <p:nvPr/>
        </p:nvSpPr>
        <p:spPr>
          <a:xfrm>
            <a:off x="6554114" y="869061"/>
            <a:ext cx="5394870" cy="923330"/>
          </a:xfrm>
          <a:prstGeom prst="rect">
            <a:avLst/>
          </a:prstGeom>
          <a:noFill/>
        </p:spPr>
        <p:txBody>
          <a:bodyPr wrap="square" rtlCol="0">
            <a:spAutoFit/>
          </a:bodyPr>
          <a:lstStyle/>
          <a:p>
            <a:r>
              <a:rPr lang="en-US" altLang="zh-CN" dirty="0" err="1"/>
              <a:t>Multinimial</a:t>
            </a:r>
            <a:r>
              <a:rPr lang="en-US" altLang="zh-CN" dirty="0"/>
              <a:t>:</a:t>
            </a:r>
            <a:r>
              <a:rPr lang="zh-CN" altLang="en-US" dirty="0"/>
              <a:t> </a:t>
            </a:r>
            <a:r>
              <a:rPr lang="en-US" dirty="0"/>
              <a:t>implements the naive Bayes algorithm for multinomially distributed data, and is one of the two classic naive Bayes variants used in text classification </a:t>
            </a:r>
          </a:p>
        </p:txBody>
      </p:sp>
      <p:pic>
        <p:nvPicPr>
          <p:cNvPr id="5" name="Online Media 4" descr="Recorded Sound">
            <a:hlinkClick r:id="" action="ppaction://media"/>
            <a:extLst>
              <a:ext uri="{FF2B5EF4-FFF2-40B4-BE49-F238E27FC236}">
                <a16:creationId xmlns:a16="http://schemas.microsoft.com/office/drawing/2014/main" id="{297DBD12-64E3-AA44-9A82-46F950F2CA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0876" y="5988939"/>
            <a:ext cx="812800" cy="812800"/>
          </a:xfrm>
          <a:prstGeom prst="rect">
            <a:avLst/>
          </a:prstGeom>
        </p:spPr>
      </p:pic>
    </p:spTree>
    <p:extLst>
      <p:ext uri="{BB962C8B-B14F-4D97-AF65-F5344CB8AC3E}">
        <p14:creationId xmlns:p14="http://schemas.microsoft.com/office/powerpoint/2010/main" val="4187351058"/>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Naïve Bayes</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altLang="zh-CN" dirty="0">
                <a:solidFill>
                  <a:srgbClr val="20AC1C"/>
                </a:solidFill>
              </a:rPr>
              <a:t>What</a:t>
            </a:r>
            <a:r>
              <a:rPr lang="zh-CN" altLang="en-US" dirty="0">
                <a:solidFill>
                  <a:srgbClr val="20AC1C"/>
                </a:solidFill>
              </a:rPr>
              <a:t> </a:t>
            </a:r>
            <a:r>
              <a:rPr lang="en-US" altLang="zh-CN" dirty="0">
                <a:solidFill>
                  <a:srgbClr val="20AC1C"/>
                </a:solidFill>
              </a:rPr>
              <a:t>we</a:t>
            </a:r>
            <a:r>
              <a:rPr lang="zh-CN" altLang="en-US" dirty="0">
                <a:solidFill>
                  <a:srgbClr val="20AC1C"/>
                </a:solidFill>
              </a:rPr>
              <a:t> </a:t>
            </a:r>
            <a:r>
              <a:rPr lang="en-US" altLang="zh-CN" dirty="0">
                <a:solidFill>
                  <a:srgbClr val="20AC1C"/>
                </a:solidFill>
              </a:rPr>
              <a:t>can</a:t>
            </a:r>
            <a:r>
              <a:rPr lang="zh-CN" altLang="en-US" dirty="0">
                <a:solidFill>
                  <a:srgbClr val="20AC1C"/>
                </a:solidFill>
              </a:rPr>
              <a:t> </a:t>
            </a:r>
            <a:r>
              <a:rPr lang="en-US" altLang="zh-CN" dirty="0">
                <a:solidFill>
                  <a:srgbClr val="20AC1C"/>
                </a:solidFill>
              </a:rPr>
              <a:t>conclude</a:t>
            </a:r>
            <a:r>
              <a:rPr lang="zh-CN" altLang="en-US" dirty="0">
                <a:solidFill>
                  <a:srgbClr val="20AC1C"/>
                </a:solidFill>
              </a:rPr>
              <a:t> </a:t>
            </a:r>
            <a:r>
              <a:rPr lang="en-US" altLang="zh-CN" dirty="0">
                <a:solidFill>
                  <a:srgbClr val="20AC1C"/>
                </a:solidFill>
              </a:rPr>
              <a:t>from</a:t>
            </a:r>
            <a:r>
              <a:rPr lang="zh-CN" altLang="en-US" dirty="0">
                <a:solidFill>
                  <a:srgbClr val="20AC1C"/>
                </a:solidFill>
              </a:rPr>
              <a:t> </a:t>
            </a:r>
            <a:r>
              <a:rPr lang="en-US" altLang="zh-CN" dirty="0">
                <a:solidFill>
                  <a:srgbClr val="20AC1C"/>
                </a:solidFill>
              </a:rPr>
              <a:t>that</a:t>
            </a:r>
            <a:r>
              <a:rPr lang="zh-CN" altLang="en-US" dirty="0">
                <a:solidFill>
                  <a:srgbClr val="20AC1C"/>
                </a:solidFill>
              </a:rPr>
              <a:t> </a:t>
            </a:r>
            <a:r>
              <a:rPr lang="en-US" altLang="zh-CN" dirty="0">
                <a:solidFill>
                  <a:srgbClr val="20AC1C"/>
                </a:solidFill>
              </a:rPr>
              <a:t>performance?</a:t>
            </a: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D503CF-0BD0-5245-B4E4-14539329C92B}"/>
              </a:ext>
            </a:extLst>
          </p:cNvPr>
          <p:cNvGrpSpPr/>
          <p:nvPr/>
        </p:nvGrpSpPr>
        <p:grpSpPr>
          <a:xfrm>
            <a:off x="6695531" y="3325522"/>
            <a:ext cx="4884207" cy="2773353"/>
            <a:chOff x="4579337" y="1809811"/>
            <a:chExt cx="4381500" cy="3683000"/>
          </a:xfrm>
        </p:grpSpPr>
        <p:sp>
          <p:nvSpPr>
            <p:cNvPr id="12" name="TextBox 11">
              <a:extLst>
                <a:ext uri="{FF2B5EF4-FFF2-40B4-BE49-F238E27FC236}">
                  <a16:creationId xmlns:a16="http://schemas.microsoft.com/office/drawing/2014/main" id="{3DE7F184-B427-D94F-B783-D6F407A174F3}"/>
                </a:ext>
              </a:extLst>
            </p:cNvPr>
            <p:cNvSpPr txBox="1"/>
            <p:nvPr/>
          </p:nvSpPr>
          <p:spPr>
            <a:xfrm>
              <a:off x="6770087" y="4524467"/>
              <a:ext cx="849913" cy="400110"/>
            </a:xfrm>
            <a:prstGeom prst="rect">
              <a:avLst/>
            </a:prstGeom>
            <a:noFill/>
          </p:spPr>
          <p:txBody>
            <a:bodyPr wrap="none" rtlCol="0">
              <a:spAutoFit/>
            </a:bodyPr>
            <a:lstStyle/>
            <a:p>
              <a:r>
                <a:rPr lang="en-US" sz="2000" dirty="0"/>
                <a:t>FPR =</a:t>
              </a:r>
            </a:p>
          </p:txBody>
        </p:sp>
        <p:pic>
          <p:nvPicPr>
            <p:cNvPr id="14" name="Picture 2">
              <a:extLst>
                <a:ext uri="{FF2B5EF4-FFF2-40B4-BE49-F238E27FC236}">
                  <a16:creationId xmlns:a16="http://schemas.microsoft.com/office/drawing/2014/main" id="{79975EFC-C4D5-4C4D-9F4A-59AC38E41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337" y="1809811"/>
              <a:ext cx="4381500" cy="36830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D13294EB-4E19-6243-8849-9CA4DF3D8048}"/>
                </a:ext>
              </a:extLst>
            </p:cNvPr>
            <p:cNvCxnSpPr>
              <a:cxnSpLocks/>
            </p:cNvCxnSpPr>
            <p:nvPr/>
          </p:nvCxnSpPr>
          <p:spPr bwMode="auto">
            <a:xfrm>
              <a:off x="5229323" y="2228972"/>
              <a:ext cx="3355877" cy="0"/>
            </a:xfrm>
            <a:prstGeom prst="line">
              <a:avLst/>
            </a:prstGeom>
            <a:noFill/>
            <a:ln w="38100" cap="flat" cmpd="sng" algn="ctr">
              <a:solidFill>
                <a:schemeClr val="accent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08C96F8-BC9B-3D41-BE7C-01B9BC2402F6}"/>
                </a:ext>
              </a:extLst>
            </p:cNvPr>
            <p:cNvCxnSpPr>
              <a:cxnSpLocks/>
            </p:cNvCxnSpPr>
            <p:nvPr/>
          </p:nvCxnSpPr>
          <p:spPr bwMode="auto">
            <a:xfrm>
              <a:off x="5229323" y="2228972"/>
              <a:ext cx="0" cy="2590800"/>
            </a:xfrm>
            <a:prstGeom prst="line">
              <a:avLst/>
            </a:prstGeom>
            <a:noFill/>
            <a:ln w="38100" cap="flat" cmpd="sng" algn="ctr">
              <a:solidFill>
                <a:schemeClr val="accent1"/>
              </a:solidFill>
              <a:prstDash val="solid"/>
              <a:round/>
              <a:headEnd type="none" w="med" len="med"/>
              <a:tailEnd type="none" w="med" len="med"/>
            </a:ln>
            <a:effectLst/>
          </p:spPr>
        </p:cxnSp>
        <p:sp>
          <p:nvSpPr>
            <p:cNvPr id="19" name="Freeform 18">
              <a:extLst>
                <a:ext uri="{FF2B5EF4-FFF2-40B4-BE49-F238E27FC236}">
                  <a16:creationId xmlns:a16="http://schemas.microsoft.com/office/drawing/2014/main" id="{3A16AA5A-3CFD-234A-8E71-2716E3397F71}"/>
                </a:ext>
              </a:extLst>
            </p:cNvPr>
            <p:cNvSpPr/>
            <p:nvPr/>
          </p:nvSpPr>
          <p:spPr bwMode="auto">
            <a:xfrm>
              <a:off x="5219700" y="2279018"/>
              <a:ext cx="3365500" cy="2502654"/>
            </a:xfrm>
            <a:custGeom>
              <a:avLst/>
              <a:gdLst>
                <a:gd name="connsiteX0" fmla="*/ 0 w 3365500"/>
                <a:gd name="connsiteY0" fmla="*/ 2502654 h 2502654"/>
                <a:gd name="connsiteX1" fmla="*/ 0 w 3365500"/>
                <a:gd name="connsiteY1" fmla="*/ 2502654 h 2502654"/>
                <a:gd name="connsiteX2" fmla="*/ 38100 w 3365500"/>
                <a:gd name="connsiteY2" fmla="*/ 2401054 h 2502654"/>
                <a:gd name="connsiteX3" fmla="*/ 63500 w 3365500"/>
                <a:gd name="connsiteY3" fmla="*/ 2299454 h 2502654"/>
                <a:gd name="connsiteX4" fmla="*/ 76200 w 3365500"/>
                <a:gd name="connsiteY4" fmla="*/ 2248654 h 2502654"/>
                <a:gd name="connsiteX5" fmla="*/ 114300 w 3365500"/>
                <a:gd name="connsiteY5" fmla="*/ 2134354 h 2502654"/>
                <a:gd name="connsiteX6" fmla="*/ 139700 w 3365500"/>
                <a:gd name="connsiteY6" fmla="*/ 2045454 h 2502654"/>
                <a:gd name="connsiteX7" fmla="*/ 165100 w 3365500"/>
                <a:gd name="connsiteY7" fmla="*/ 1969254 h 2502654"/>
                <a:gd name="connsiteX8" fmla="*/ 177800 w 3365500"/>
                <a:gd name="connsiteY8" fmla="*/ 1931154 h 2502654"/>
                <a:gd name="connsiteX9" fmla="*/ 190500 w 3365500"/>
                <a:gd name="connsiteY9" fmla="*/ 1778754 h 2502654"/>
                <a:gd name="connsiteX10" fmla="*/ 203200 w 3365500"/>
                <a:gd name="connsiteY10" fmla="*/ 1740654 h 2502654"/>
                <a:gd name="connsiteX11" fmla="*/ 215900 w 3365500"/>
                <a:gd name="connsiteY11" fmla="*/ 1664454 h 2502654"/>
                <a:gd name="connsiteX12" fmla="*/ 228600 w 3365500"/>
                <a:gd name="connsiteY12" fmla="*/ 1448554 h 2502654"/>
                <a:gd name="connsiteX13" fmla="*/ 241300 w 3365500"/>
                <a:gd name="connsiteY13" fmla="*/ 1397754 h 2502654"/>
                <a:gd name="connsiteX14" fmla="*/ 254000 w 3365500"/>
                <a:gd name="connsiteY14" fmla="*/ 1308854 h 2502654"/>
                <a:gd name="connsiteX15" fmla="*/ 266700 w 3365500"/>
                <a:gd name="connsiteY15" fmla="*/ 1270754 h 2502654"/>
                <a:gd name="connsiteX16" fmla="*/ 279400 w 3365500"/>
                <a:gd name="connsiteY16" fmla="*/ 1207254 h 2502654"/>
                <a:gd name="connsiteX17" fmla="*/ 317500 w 3365500"/>
                <a:gd name="connsiteY17" fmla="*/ 978654 h 2502654"/>
                <a:gd name="connsiteX18" fmla="*/ 342900 w 3365500"/>
                <a:gd name="connsiteY18" fmla="*/ 940554 h 2502654"/>
                <a:gd name="connsiteX19" fmla="*/ 381000 w 3365500"/>
                <a:gd name="connsiteY19" fmla="*/ 915154 h 2502654"/>
                <a:gd name="connsiteX20" fmla="*/ 406400 w 3365500"/>
                <a:gd name="connsiteY20" fmla="*/ 877054 h 2502654"/>
                <a:gd name="connsiteX21" fmla="*/ 469900 w 3365500"/>
                <a:gd name="connsiteY21" fmla="*/ 800854 h 2502654"/>
                <a:gd name="connsiteX22" fmla="*/ 508000 w 3365500"/>
                <a:gd name="connsiteY22" fmla="*/ 648454 h 2502654"/>
                <a:gd name="connsiteX23" fmla="*/ 609600 w 3365500"/>
                <a:gd name="connsiteY23" fmla="*/ 534154 h 2502654"/>
                <a:gd name="connsiteX24" fmla="*/ 647700 w 3365500"/>
                <a:gd name="connsiteY24" fmla="*/ 508754 h 2502654"/>
                <a:gd name="connsiteX25" fmla="*/ 685800 w 3365500"/>
                <a:gd name="connsiteY25" fmla="*/ 470654 h 2502654"/>
                <a:gd name="connsiteX26" fmla="*/ 723900 w 3365500"/>
                <a:gd name="connsiteY26" fmla="*/ 445254 h 2502654"/>
                <a:gd name="connsiteX27" fmla="*/ 800100 w 3365500"/>
                <a:gd name="connsiteY27" fmla="*/ 381754 h 2502654"/>
                <a:gd name="connsiteX28" fmla="*/ 825500 w 3365500"/>
                <a:gd name="connsiteY28" fmla="*/ 343654 h 2502654"/>
                <a:gd name="connsiteX29" fmla="*/ 863600 w 3365500"/>
                <a:gd name="connsiteY29" fmla="*/ 330954 h 2502654"/>
                <a:gd name="connsiteX30" fmla="*/ 901700 w 3365500"/>
                <a:gd name="connsiteY30" fmla="*/ 305554 h 2502654"/>
                <a:gd name="connsiteX31" fmla="*/ 990600 w 3365500"/>
                <a:gd name="connsiteY31" fmla="*/ 280154 h 2502654"/>
                <a:gd name="connsiteX32" fmla="*/ 1104900 w 3365500"/>
                <a:gd name="connsiteY32" fmla="*/ 254754 h 2502654"/>
                <a:gd name="connsiteX33" fmla="*/ 1219200 w 3365500"/>
                <a:gd name="connsiteY33" fmla="*/ 153154 h 2502654"/>
                <a:gd name="connsiteX34" fmla="*/ 1295400 w 3365500"/>
                <a:gd name="connsiteY34" fmla="*/ 127754 h 2502654"/>
                <a:gd name="connsiteX35" fmla="*/ 1485900 w 3365500"/>
                <a:gd name="connsiteY35" fmla="*/ 140454 h 2502654"/>
                <a:gd name="connsiteX36" fmla="*/ 1816100 w 3365500"/>
                <a:gd name="connsiteY36" fmla="*/ 115054 h 2502654"/>
                <a:gd name="connsiteX37" fmla="*/ 1930400 w 3365500"/>
                <a:gd name="connsiteY37" fmla="*/ 64254 h 2502654"/>
                <a:gd name="connsiteX38" fmla="*/ 1968500 w 3365500"/>
                <a:gd name="connsiteY38" fmla="*/ 51554 h 2502654"/>
                <a:gd name="connsiteX39" fmla="*/ 2044700 w 3365500"/>
                <a:gd name="connsiteY39" fmla="*/ 38854 h 2502654"/>
                <a:gd name="connsiteX40" fmla="*/ 2133600 w 3365500"/>
                <a:gd name="connsiteY40" fmla="*/ 26154 h 2502654"/>
                <a:gd name="connsiteX41" fmla="*/ 2387600 w 3365500"/>
                <a:gd name="connsiteY41" fmla="*/ 754 h 2502654"/>
                <a:gd name="connsiteX42" fmla="*/ 2552700 w 3365500"/>
                <a:gd name="connsiteY42" fmla="*/ 13454 h 2502654"/>
                <a:gd name="connsiteX43" fmla="*/ 3365500 w 3365500"/>
                <a:gd name="connsiteY43" fmla="*/ 13454 h 250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65500" h="2502654">
                  <a:moveTo>
                    <a:pt x="0" y="2502654"/>
                  </a:moveTo>
                  <a:lnTo>
                    <a:pt x="0" y="2502654"/>
                  </a:lnTo>
                  <a:cubicBezTo>
                    <a:pt x="12700" y="2468787"/>
                    <a:pt x="27312" y="2435577"/>
                    <a:pt x="38100" y="2401054"/>
                  </a:cubicBezTo>
                  <a:cubicBezTo>
                    <a:pt x="48512" y="2367734"/>
                    <a:pt x="55033" y="2333321"/>
                    <a:pt x="63500" y="2299454"/>
                  </a:cubicBezTo>
                  <a:cubicBezTo>
                    <a:pt x="67733" y="2282521"/>
                    <a:pt x="70680" y="2265213"/>
                    <a:pt x="76200" y="2248654"/>
                  </a:cubicBezTo>
                  <a:lnTo>
                    <a:pt x="114300" y="2134354"/>
                  </a:lnTo>
                  <a:cubicBezTo>
                    <a:pt x="156981" y="2006311"/>
                    <a:pt x="91860" y="2204922"/>
                    <a:pt x="139700" y="2045454"/>
                  </a:cubicBezTo>
                  <a:cubicBezTo>
                    <a:pt x="147393" y="2019809"/>
                    <a:pt x="156633" y="1994654"/>
                    <a:pt x="165100" y="1969254"/>
                  </a:cubicBezTo>
                  <a:lnTo>
                    <a:pt x="177800" y="1931154"/>
                  </a:lnTo>
                  <a:cubicBezTo>
                    <a:pt x="182033" y="1880354"/>
                    <a:pt x="183763" y="1829283"/>
                    <a:pt x="190500" y="1778754"/>
                  </a:cubicBezTo>
                  <a:cubicBezTo>
                    <a:pt x="192269" y="1765484"/>
                    <a:pt x="200296" y="1753722"/>
                    <a:pt x="203200" y="1740654"/>
                  </a:cubicBezTo>
                  <a:cubicBezTo>
                    <a:pt x="208786" y="1715517"/>
                    <a:pt x="211667" y="1689854"/>
                    <a:pt x="215900" y="1664454"/>
                  </a:cubicBezTo>
                  <a:cubicBezTo>
                    <a:pt x="220133" y="1592487"/>
                    <a:pt x="221765" y="1520320"/>
                    <a:pt x="228600" y="1448554"/>
                  </a:cubicBezTo>
                  <a:cubicBezTo>
                    <a:pt x="230255" y="1431178"/>
                    <a:pt x="238178" y="1414927"/>
                    <a:pt x="241300" y="1397754"/>
                  </a:cubicBezTo>
                  <a:cubicBezTo>
                    <a:pt x="246655" y="1368303"/>
                    <a:pt x="248129" y="1338207"/>
                    <a:pt x="254000" y="1308854"/>
                  </a:cubicBezTo>
                  <a:cubicBezTo>
                    <a:pt x="256625" y="1295727"/>
                    <a:pt x="263453" y="1283741"/>
                    <a:pt x="266700" y="1270754"/>
                  </a:cubicBezTo>
                  <a:cubicBezTo>
                    <a:pt x="271935" y="1249813"/>
                    <a:pt x="275167" y="1228421"/>
                    <a:pt x="279400" y="1207254"/>
                  </a:cubicBezTo>
                  <a:cubicBezTo>
                    <a:pt x="283030" y="1163690"/>
                    <a:pt x="281911" y="1032037"/>
                    <a:pt x="317500" y="978654"/>
                  </a:cubicBezTo>
                  <a:cubicBezTo>
                    <a:pt x="325967" y="965954"/>
                    <a:pt x="332107" y="951347"/>
                    <a:pt x="342900" y="940554"/>
                  </a:cubicBezTo>
                  <a:cubicBezTo>
                    <a:pt x="353693" y="929761"/>
                    <a:pt x="368300" y="923621"/>
                    <a:pt x="381000" y="915154"/>
                  </a:cubicBezTo>
                  <a:cubicBezTo>
                    <a:pt x="389467" y="902454"/>
                    <a:pt x="396629" y="888780"/>
                    <a:pt x="406400" y="877054"/>
                  </a:cubicBezTo>
                  <a:cubicBezTo>
                    <a:pt x="441509" y="834923"/>
                    <a:pt x="446251" y="848152"/>
                    <a:pt x="469900" y="800854"/>
                  </a:cubicBezTo>
                  <a:cubicBezTo>
                    <a:pt x="493837" y="752980"/>
                    <a:pt x="484063" y="696328"/>
                    <a:pt x="508000" y="648454"/>
                  </a:cubicBezTo>
                  <a:cubicBezTo>
                    <a:pt x="527087" y="610280"/>
                    <a:pt x="584356" y="550983"/>
                    <a:pt x="609600" y="534154"/>
                  </a:cubicBezTo>
                  <a:cubicBezTo>
                    <a:pt x="622300" y="525687"/>
                    <a:pt x="635974" y="518525"/>
                    <a:pt x="647700" y="508754"/>
                  </a:cubicBezTo>
                  <a:cubicBezTo>
                    <a:pt x="661498" y="497256"/>
                    <a:pt x="672002" y="482152"/>
                    <a:pt x="685800" y="470654"/>
                  </a:cubicBezTo>
                  <a:cubicBezTo>
                    <a:pt x="697526" y="460883"/>
                    <a:pt x="712174" y="455025"/>
                    <a:pt x="723900" y="445254"/>
                  </a:cubicBezTo>
                  <a:cubicBezTo>
                    <a:pt x="821686" y="363766"/>
                    <a:pt x="705505" y="444817"/>
                    <a:pt x="800100" y="381754"/>
                  </a:cubicBezTo>
                  <a:cubicBezTo>
                    <a:pt x="808567" y="369054"/>
                    <a:pt x="813581" y="353189"/>
                    <a:pt x="825500" y="343654"/>
                  </a:cubicBezTo>
                  <a:cubicBezTo>
                    <a:pt x="835953" y="335291"/>
                    <a:pt x="851626" y="336941"/>
                    <a:pt x="863600" y="330954"/>
                  </a:cubicBezTo>
                  <a:cubicBezTo>
                    <a:pt x="877252" y="324128"/>
                    <a:pt x="888048" y="312380"/>
                    <a:pt x="901700" y="305554"/>
                  </a:cubicBezTo>
                  <a:cubicBezTo>
                    <a:pt x="918671" y="297068"/>
                    <a:pt x="975951" y="283409"/>
                    <a:pt x="990600" y="280154"/>
                  </a:cubicBezTo>
                  <a:cubicBezTo>
                    <a:pt x="1135708" y="247908"/>
                    <a:pt x="981010" y="285727"/>
                    <a:pt x="1104900" y="254754"/>
                  </a:cubicBezTo>
                  <a:cubicBezTo>
                    <a:pt x="1127892" y="231762"/>
                    <a:pt x="1178407" y="171284"/>
                    <a:pt x="1219200" y="153154"/>
                  </a:cubicBezTo>
                  <a:cubicBezTo>
                    <a:pt x="1243666" y="142280"/>
                    <a:pt x="1295400" y="127754"/>
                    <a:pt x="1295400" y="127754"/>
                  </a:cubicBezTo>
                  <a:cubicBezTo>
                    <a:pt x="1407967" y="165276"/>
                    <a:pt x="1344990" y="156111"/>
                    <a:pt x="1485900" y="140454"/>
                  </a:cubicBezTo>
                  <a:cubicBezTo>
                    <a:pt x="1627404" y="93286"/>
                    <a:pt x="1430937" y="154898"/>
                    <a:pt x="1816100" y="115054"/>
                  </a:cubicBezTo>
                  <a:cubicBezTo>
                    <a:pt x="1898724" y="106507"/>
                    <a:pt x="1874615" y="92146"/>
                    <a:pt x="1930400" y="64254"/>
                  </a:cubicBezTo>
                  <a:cubicBezTo>
                    <a:pt x="1942374" y="58267"/>
                    <a:pt x="1955800" y="55787"/>
                    <a:pt x="1968500" y="51554"/>
                  </a:cubicBezTo>
                  <a:cubicBezTo>
                    <a:pt x="2046082" y="77415"/>
                    <a:pt x="1966955" y="62178"/>
                    <a:pt x="2044700" y="38854"/>
                  </a:cubicBezTo>
                  <a:cubicBezTo>
                    <a:pt x="2073372" y="30252"/>
                    <a:pt x="2103967" y="30387"/>
                    <a:pt x="2133600" y="26154"/>
                  </a:cubicBezTo>
                  <a:cubicBezTo>
                    <a:pt x="2232579" y="-6839"/>
                    <a:pt x="2198794" y="754"/>
                    <a:pt x="2387600" y="754"/>
                  </a:cubicBezTo>
                  <a:cubicBezTo>
                    <a:pt x="2442796" y="754"/>
                    <a:pt x="2497509" y="12737"/>
                    <a:pt x="2552700" y="13454"/>
                  </a:cubicBezTo>
                  <a:cubicBezTo>
                    <a:pt x="2823610" y="16972"/>
                    <a:pt x="3094567" y="13454"/>
                    <a:pt x="3365500" y="13454"/>
                  </a:cubicBezTo>
                </a:path>
              </a:pathLst>
            </a:cu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0" name="Freeform 19">
              <a:extLst>
                <a:ext uri="{FF2B5EF4-FFF2-40B4-BE49-F238E27FC236}">
                  <a16:creationId xmlns:a16="http://schemas.microsoft.com/office/drawing/2014/main" id="{F750E0A7-5DEC-4442-9490-E495AE16D9ED}"/>
                </a:ext>
              </a:extLst>
            </p:cNvPr>
            <p:cNvSpPr/>
            <p:nvPr/>
          </p:nvSpPr>
          <p:spPr bwMode="auto">
            <a:xfrm>
              <a:off x="5219700" y="2265119"/>
              <a:ext cx="3352800" cy="2503853"/>
            </a:xfrm>
            <a:custGeom>
              <a:avLst/>
              <a:gdLst>
                <a:gd name="connsiteX0" fmla="*/ 12700 w 3352800"/>
                <a:gd name="connsiteY0" fmla="*/ 2503853 h 2503853"/>
                <a:gd name="connsiteX1" fmla="*/ 12700 w 3352800"/>
                <a:gd name="connsiteY1" fmla="*/ 2503853 h 2503853"/>
                <a:gd name="connsiteX2" fmla="*/ 0 w 3352800"/>
                <a:gd name="connsiteY2" fmla="*/ 2389553 h 2503853"/>
                <a:gd name="connsiteX3" fmla="*/ 12700 w 3352800"/>
                <a:gd name="connsiteY3" fmla="*/ 2351453 h 2503853"/>
                <a:gd name="connsiteX4" fmla="*/ 38100 w 3352800"/>
                <a:gd name="connsiteY4" fmla="*/ 2148253 h 2503853"/>
                <a:gd name="connsiteX5" fmla="*/ 63500 w 3352800"/>
                <a:gd name="connsiteY5" fmla="*/ 2033953 h 2503853"/>
                <a:gd name="connsiteX6" fmla="*/ 127000 w 3352800"/>
                <a:gd name="connsiteY6" fmla="*/ 1919653 h 2503853"/>
                <a:gd name="connsiteX7" fmla="*/ 139700 w 3352800"/>
                <a:gd name="connsiteY7" fmla="*/ 1525953 h 2503853"/>
                <a:gd name="connsiteX8" fmla="*/ 152400 w 3352800"/>
                <a:gd name="connsiteY8" fmla="*/ 1487853 h 2503853"/>
                <a:gd name="connsiteX9" fmla="*/ 177800 w 3352800"/>
                <a:gd name="connsiteY9" fmla="*/ 1449753 h 2503853"/>
                <a:gd name="connsiteX10" fmla="*/ 190500 w 3352800"/>
                <a:gd name="connsiteY10" fmla="*/ 1398953 h 2503853"/>
                <a:gd name="connsiteX11" fmla="*/ 190500 w 3352800"/>
                <a:gd name="connsiteY11" fmla="*/ 1005253 h 2503853"/>
                <a:gd name="connsiteX12" fmla="*/ 241300 w 3352800"/>
                <a:gd name="connsiteY12" fmla="*/ 929053 h 2503853"/>
                <a:gd name="connsiteX13" fmla="*/ 279400 w 3352800"/>
                <a:gd name="connsiteY13" fmla="*/ 852853 h 2503853"/>
                <a:gd name="connsiteX14" fmla="*/ 292100 w 3352800"/>
                <a:gd name="connsiteY14" fmla="*/ 814753 h 2503853"/>
                <a:gd name="connsiteX15" fmla="*/ 304800 w 3352800"/>
                <a:gd name="connsiteY15" fmla="*/ 484553 h 2503853"/>
                <a:gd name="connsiteX16" fmla="*/ 317500 w 3352800"/>
                <a:gd name="connsiteY16" fmla="*/ 446453 h 2503853"/>
                <a:gd name="connsiteX17" fmla="*/ 444500 w 3352800"/>
                <a:gd name="connsiteY17" fmla="*/ 319453 h 2503853"/>
                <a:gd name="connsiteX18" fmla="*/ 482600 w 3352800"/>
                <a:gd name="connsiteY18" fmla="*/ 281353 h 2503853"/>
                <a:gd name="connsiteX19" fmla="*/ 520700 w 3352800"/>
                <a:gd name="connsiteY19" fmla="*/ 205153 h 2503853"/>
                <a:gd name="connsiteX20" fmla="*/ 558800 w 3352800"/>
                <a:gd name="connsiteY20" fmla="*/ 179753 h 2503853"/>
                <a:gd name="connsiteX21" fmla="*/ 812800 w 3352800"/>
                <a:gd name="connsiteY21" fmla="*/ 205153 h 2503853"/>
                <a:gd name="connsiteX22" fmla="*/ 927100 w 3352800"/>
                <a:gd name="connsiteY22" fmla="*/ 217853 h 2503853"/>
                <a:gd name="connsiteX23" fmla="*/ 1041400 w 3352800"/>
                <a:gd name="connsiteY23" fmla="*/ 192453 h 2503853"/>
                <a:gd name="connsiteX24" fmla="*/ 1143000 w 3352800"/>
                <a:gd name="connsiteY24" fmla="*/ 167053 h 2503853"/>
                <a:gd name="connsiteX25" fmla="*/ 1193800 w 3352800"/>
                <a:gd name="connsiteY25" fmla="*/ 154353 h 2503853"/>
                <a:gd name="connsiteX26" fmla="*/ 1282700 w 3352800"/>
                <a:gd name="connsiteY26" fmla="*/ 141653 h 2503853"/>
                <a:gd name="connsiteX27" fmla="*/ 1460500 w 3352800"/>
                <a:gd name="connsiteY27" fmla="*/ 128953 h 2503853"/>
                <a:gd name="connsiteX28" fmla="*/ 1511300 w 3352800"/>
                <a:gd name="connsiteY28" fmla="*/ 141653 h 2503853"/>
                <a:gd name="connsiteX29" fmla="*/ 1587500 w 3352800"/>
                <a:gd name="connsiteY29" fmla="*/ 167053 h 2503853"/>
                <a:gd name="connsiteX30" fmla="*/ 1943100 w 3352800"/>
                <a:gd name="connsiteY30" fmla="*/ 154353 h 2503853"/>
                <a:gd name="connsiteX31" fmla="*/ 2019300 w 3352800"/>
                <a:gd name="connsiteY31" fmla="*/ 128953 h 2503853"/>
                <a:gd name="connsiteX32" fmla="*/ 2095500 w 3352800"/>
                <a:gd name="connsiteY32" fmla="*/ 103553 h 2503853"/>
                <a:gd name="connsiteX33" fmla="*/ 2133600 w 3352800"/>
                <a:gd name="connsiteY33" fmla="*/ 90853 h 2503853"/>
                <a:gd name="connsiteX34" fmla="*/ 2222500 w 3352800"/>
                <a:gd name="connsiteY34" fmla="*/ 65453 h 2503853"/>
                <a:gd name="connsiteX35" fmla="*/ 2336800 w 3352800"/>
                <a:gd name="connsiteY35" fmla="*/ 14653 h 2503853"/>
                <a:gd name="connsiteX36" fmla="*/ 3352800 w 3352800"/>
                <a:gd name="connsiteY36" fmla="*/ 1953 h 25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52800" h="2503853">
                  <a:moveTo>
                    <a:pt x="12700" y="2503853"/>
                  </a:moveTo>
                  <a:lnTo>
                    <a:pt x="12700" y="2503853"/>
                  </a:lnTo>
                  <a:cubicBezTo>
                    <a:pt x="8467" y="2465753"/>
                    <a:pt x="0" y="2427887"/>
                    <a:pt x="0" y="2389553"/>
                  </a:cubicBezTo>
                  <a:cubicBezTo>
                    <a:pt x="0" y="2376166"/>
                    <a:pt x="10612" y="2364676"/>
                    <a:pt x="12700" y="2351453"/>
                  </a:cubicBezTo>
                  <a:cubicBezTo>
                    <a:pt x="23346" y="2284028"/>
                    <a:pt x="26878" y="2215585"/>
                    <a:pt x="38100" y="2148253"/>
                  </a:cubicBezTo>
                  <a:cubicBezTo>
                    <a:pt x="41546" y="2127578"/>
                    <a:pt x="48612" y="2060751"/>
                    <a:pt x="63500" y="2033953"/>
                  </a:cubicBezTo>
                  <a:cubicBezTo>
                    <a:pt x="136282" y="1902945"/>
                    <a:pt x="98263" y="2005864"/>
                    <a:pt x="127000" y="1919653"/>
                  </a:cubicBezTo>
                  <a:cubicBezTo>
                    <a:pt x="131233" y="1788420"/>
                    <a:pt x="131990" y="1657028"/>
                    <a:pt x="139700" y="1525953"/>
                  </a:cubicBezTo>
                  <a:cubicBezTo>
                    <a:pt x="140486" y="1512589"/>
                    <a:pt x="146413" y="1499827"/>
                    <a:pt x="152400" y="1487853"/>
                  </a:cubicBezTo>
                  <a:cubicBezTo>
                    <a:pt x="159226" y="1474201"/>
                    <a:pt x="169333" y="1462453"/>
                    <a:pt x="177800" y="1449753"/>
                  </a:cubicBezTo>
                  <a:cubicBezTo>
                    <a:pt x="182033" y="1432820"/>
                    <a:pt x="190500" y="1416407"/>
                    <a:pt x="190500" y="1398953"/>
                  </a:cubicBezTo>
                  <a:cubicBezTo>
                    <a:pt x="190500" y="1349279"/>
                    <a:pt x="161906" y="1096754"/>
                    <a:pt x="190500" y="1005253"/>
                  </a:cubicBezTo>
                  <a:cubicBezTo>
                    <a:pt x="199605" y="976116"/>
                    <a:pt x="231647" y="958013"/>
                    <a:pt x="241300" y="929053"/>
                  </a:cubicBezTo>
                  <a:cubicBezTo>
                    <a:pt x="273222" y="833288"/>
                    <a:pt x="230161" y="951330"/>
                    <a:pt x="279400" y="852853"/>
                  </a:cubicBezTo>
                  <a:cubicBezTo>
                    <a:pt x="285387" y="840879"/>
                    <a:pt x="287867" y="827453"/>
                    <a:pt x="292100" y="814753"/>
                  </a:cubicBezTo>
                  <a:cubicBezTo>
                    <a:pt x="296333" y="704686"/>
                    <a:pt x="297222" y="594440"/>
                    <a:pt x="304800" y="484553"/>
                  </a:cubicBezTo>
                  <a:cubicBezTo>
                    <a:pt x="305721" y="471198"/>
                    <a:pt x="310999" y="458155"/>
                    <a:pt x="317500" y="446453"/>
                  </a:cubicBezTo>
                  <a:cubicBezTo>
                    <a:pt x="402167" y="294053"/>
                    <a:pt x="325967" y="437986"/>
                    <a:pt x="444500" y="319453"/>
                  </a:cubicBezTo>
                  <a:lnTo>
                    <a:pt x="482600" y="281353"/>
                  </a:lnTo>
                  <a:cubicBezTo>
                    <a:pt x="492929" y="250365"/>
                    <a:pt x="496081" y="229772"/>
                    <a:pt x="520700" y="205153"/>
                  </a:cubicBezTo>
                  <a:cubicBezTo>
                    <a:pt x="531493" y="194360"/>
                    <a:pt x="546100" y="188220"/>
                    <a:pt x="558800" y="179753"/>
                  </a:cubicBezTo>
                  <a:cubicBezTo>
                    <a:pt x="710788" y="205084"/>
                    <a:pt x="569675" y="184012"/>
                    <a:pt x="812800" y="205153"/>
                  </a:cubicBezTo>
                  <a:cubicBezTo>
                    <a:pt x="850990" y="208474"/>
                    <a:pt x="889000" y="213620"/>
                    <a:pt x="927100" y="217853"/>
                  </a:cubicBezTo>
                  <a:cubicBezTo>
                    <a:pt x="1103139" y="173843"/>
                    <a:pt x="831800" y="240822"/>
                    <a:pt x="1041400" y="192453"/>
                  </a:cubicBezTo>
                  <a:cubicBezTo>
                    <a:pt x="1075415" y="184603"/>
                    <a:pt x="1109133" y="175520"/>
                    <a:pt x="1143000" y="167053"/>
                  </a:cubicBezTo>
                  <a:cubicBezTo>
                    <a:pt x="1159933" y="162820"/>
                    <a:pt x="1176521" y="156821"/>
                    <a:pt x="1193800" y="154353"/>
                  </a:cubicBezTo>
                  <a:lnTo>
                    <a:pt x="1282700" y="141653"/>
                  </a:lnTo>
                  <a:cubicBezTo>
                    <a:pt x="1382900" y="108253"/>
                    <a:pt x="1343013" y="109372"/>
                    <a:pt x="1460500" y="128953"/>
                  </a:cubicBezTo>
                  <a:cubicBezTo>
                    <a:pt x="1477717" y="131822"/>
                    <a:pt x="1494582" y="136637"/>
                    <a:pt x="1511300" y="141653"/>
                  </a:cubicBezTo>
                  <a:cubicBezTo>
                    <a:pt x="1536945" y="149346"/>
                    <a:pt x="1587500" y="167053"/>
                    <a:pt x="1587500" y="167053"/>
                  </a:cubicBezTo>
                  <a:cubicBezTo>
                    <a:pt x="1706033" y="162820"/>
                    <a:pt x="1824950" y="164778"/>
                    <a:pt x="1943100" y="154353"/>
                  </a:cubicBezTo>
                  <a:cubicBezTo>
                    <a:pt x="1969770" y="152000"/>
                    <a:pt x="1993900" y="137420"/>
                    <a:pt x="2019300" y="128953"/>
                  </a:cubicBezTo>
                  <a:lnTo>
                    <a:pt x="2095500" y="103553"/>
                  </a:lnTo>
                  <a:cubicBezTo>
                    <a:pt x="2108200" y="99320"/>
                    <a:pt x="2120613" y="94100"/>
                    <a:pt x="2133600" y="90853"/>
                  </a:cubicBezTo>
                  <a:cubicBezTo>
                    <a:pt x="2149876" y="86784"/>
                    <a:pt x="2204280" y="74563"/>
                    <a:pt x="2222500" y="65453"/>
                  </a:cubicBezTo>
                  <a:cubicBezTo>
                    <a:pt x="2271788" y="40809"/>
                    <a:pt x="2265572" y="17502"/>
                    <a:pt x="2336800" y="14653"/>
                  </a:cubicBezTo>
                  <a:cubicBezTo>
                    <a:pt x="2886947" y="-7353"/>
                    <a:pt x="2548382" y="1953"/>
                    <a:pt x="3352800" y="1953"/>
                  </a:cubicBezTo>
                </a:path>
              </a:pathLst>
            </a:cu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21" name="TextBox 20">
              <a:extLst>
                <a:ext uri="{FF2B5EF4-FFF2-40B4-BE49-F238E27FC236}">
                  <a16:creationId xmlns:a16="http://schemas.microsoft.com/office/drawing/2014/main" id="{59CE5895-686C-504E-932E-D75BD70B0BDE}"/>
                </a:ext>
              </a:extLst>
            </p:cNvPr>
            <p:cNvSpPr txBox="1"/>
            <p:nvPr/>
          </p:nvSpPr>
          <p:spPr>
            <a:xfrm>
              <a:off x="5267228" y="2240918"/>
              <a:ext cx="351378" cy="369332"/>
            </a:xfrm>
            <a:prstGeom prst="rect">
              <a:avLst/>
            </a:prstGeom>
            <a:noFill/>
          </p:spPr>
          <p:txBody>
            <a:bodyPr wrap="none" rtlCol="0">
              <a:spAutoFit/>
            </a:bodyPr>
            <a:lstStyle/>
            <a:p>
              <a:r>
                <a:rPr lang="en-US" sz="1800" b="1" dirty="0">
                  <a:solidFill>
                    <a:srgbClr val="0070C0"/>
                  </a:solidFill>
                </a:rPr>
                <a:t>A</a:t>
              </a:r>
            </a:p>
          </p:txBody>
        </p:sp>
        <p:sp>
          <p:nvSpPr>
            <p:cNvPr id="22" name="TextBox 21">
              <a:extLst>
                <a:ext uri="{FF2B5EF4-FFF2-40B4-BE49-F238E27FC236}">
                  <a16:creationId xmlns:a16="http://schemas.microsoft.com/office/drawing/2014/main" id="{5A47B8FC-7467-9F48-937F-AA4BC3461C92}"/>
                </a:ext>
              </a:extLst>
            </p:cNvPr>
            <p:cNvSpPr txBox="1"/>
            <p:nvPr/>
          </p:nvSpPr>
          <p:spPr>
            <a:xfrm>
              <a:off x="5690768" y="3179093"/>
              <a:ext cx="338554" cy="369332"/>
            </a:xfrm>
            <a:prstGeom prst="rect">
              <a:avLst/>
            </a:prstGeom>
            <a:noFill/>
          </p:spPr>
          <p:txBody>
            <a:bodyPr wrap="none" rtlCol="0">
              <a:spAutoFit/>
            </a:bodyPr>
            <a:lstStyle/>
            <a:p>
              <a:r>
                <a:rPr lang="en-US" sz="1800" b="1" dirty="0">
                  <a:solidFill>
                    <a:srgbClr val="FFC000"/>
                  </a:solidFill>
                </a:rPr>
                <a:t>B</a:t>
              </a:r>
            </a:p>
          </p:txBody>
        </p:sp>
      </p:grpSp>
      <p:sp>
        <p:nvSpPr>
          <p:cNvPr id="23" name="TextBox 22">
            <a:extLst>
              <a:ext uri="{FF2B5EF4-FFF2-40B4-BE49-F238E27FC236}">
                <a16:creationId xmlns:a16="http://schemas.microsoft.com/office/drawing/2014/main" id="{7F5DD400-1838-424B-96CB-62272E9E9A11}"/>
              </a:ext>
            </a:extLst>
          </p:cNvPr>
          <p:cNvSpPr txBox="1"/>
          <p:nvPr/>
        </p:nvSpPr>
        <p:spPr>
          <a:xfrm>
            <a:off x="8418703" y="4007449"/>
            <a:ext cx="663964" cy="307777"/>
          </a:xfrm>
          <a:prstGeom prst="rect">
            <a:avLst/>
          </a:prstGeom>
          <a:noFill/>
        </p:spPr>
        <p:txBody>
          <a:bodyPr wrap="none" rtlCol="0">
            <a:spAutoFit/>
          </a:bodyPr>
          <a:lstStyle/>
          <a:p>
            <a:r>
              <a:rPr lang="en-US" sz="1400" b="1" dirty="0"/>
              <a:t>Better</a:t>
            </a:r>
          </a:p>
        </p:txBody>
      </p:sp>
      <p:sp>
        <p:nvSpPr>
          <p:cNvPr id="24" name="TextBox 23">
            <a:extLst>
              <a:ext uri="{FF2B5EF4-FFF2-40B4-BE49-F238E27FC236}">
                <a16:creationId xmlns:a16="http://schemas.microsoft.com/office/drawing/2014/main" id="{89B2F8B0-6AEC-A94B-BA94-C9EC81AF3B6E}"/>
              </a:ext>
            </a:extLst>
          </p:cNvPr>
          <p:cNvSpPr txBox="1"/>
          <p:nvPr/>
        </p:nvSpPr>
        <p:spPr>
          <a:xfrm>
            <a:off x="9066708" y="5062781"/>
            <a:ext cx="674928" cy="307777"/>
          </a:xfrm>
          <a:prstGeom prst="rect">
            <a:avLst/>
          </a:prstGeom>
          <a:noFill/>
        </p:spPr>
        <p:txBody>
          <a:bodyPr wrap="none" rtlCol="0">
            <a:spAutoFit/>
          </a:bodyPr>
          <a:lstStyle/>
          <a:p>
            <a:r>
              <a:rPr lang="en-US" sz="1400" b="1" dirty="0"/>
              <a:t>Worse</a:t>
            </a:r>
          </a:p>
        </p:txBody>
      </p:sp>
      <p:cxnSp>
        <p:nvCxnSpPr>
          <p:cNvPr id="25" name="Straight Arrow Connector 24">
            <a:extLst>
              <a:ext uri="{FF2B5EF4-FFF2-40B4-BE49-F238E27FC236}">
                <a16:creationId xmlns:a16="http://schemas.microsoft.com/office/drawing/2014/main" id="{73BEF1DC-6941-D64D-8655-31836A613EB6}"/>
              </a:ext>
            </a:extLst>
          </p:cNvPr>
          <p:cNvCxnSpPr/>
          <p:nvPr/>
        </p:nvCxnSpPr>
        <p:spPr bwMode="auto">
          <a:xfrm flipH="1" flipV="1">
            <a:off x="8912673" y="4401223"/>
            <a:ext cx="186232" cy="252120"/>
          </a:xfrm>
          <a:prstGeom prst="straightConnector1">
            <a:avLst/>
          </a:prstGeom>
          <a:noFill/>
          <a:ln w="28575" cap="flat" cmpd="sng" algn="ctr">
            <a:solidFill>
              <a:schemeClr val="tx1"/>
            </a:solidFill>
            <a:prstDash val="solid"/>
            <a:round/>
            <a:headEnd type="none" w="med" len="med"/>
            <a:tailEnd type="triangle"/>
          </a:ln>
          <a:effectLst/>
        </p:spPr>
      </p:cxnSp>
      <p:cxnSp>
        <p:nvCxnSpPr>
          <p:cNvPr id="26" name="Straight Connector 25">
            <a:extLst>
              <a:ext uri="{FF2B5EF4-FFF2-40B4-BE49-F238E27FC236}">
                <a16:creationId xmlns:a16="http://schemas.microsoft.com/office/drawing/2014/main" id="{B0C641A7-C5A0-4646-B2F0-9BF12C528301}"/>
              </a:ext>
            </a:extLst>
          </p:cNvPr>
          <p:cNvCxnSpPr>
            <a:cxnSpLocks/>
          </p:cNvCxnSpPr>
          <p:nvPr/>
        </p:nvCxnSpPr>
        <p:spPr bwMode="auto">
          <a:xfrm flipV="1">
            <a:off x="7375532" y="3691055"/>
            <a:ext cx="3747260" cy="1960010"/>
          </a:xfrm>
          <a:prstGeom prst="line">
            <a:avLst/>
          </a:prstGeom>
          <a:noFill/>
          <a:ln w="28575" cap="flat" cmpd="sng" algn="ctr">
            <a:solidFill>
              <a:schemeClr val="tx1"/>
            </a:solidFill>
            <a:prstDash val="dash"/>
            <a:round/>
            <a:headEnd type="none" w="med" len="med"/>
            <a:tailEnd type="none" w="med" len="med"/>
          </a:ln>
          <a:effectLst/>
        </p:spPr>
      </p:cxnSp>
      <p:cxnSp>
        <p:nvCxnSpPr>
          <p:cNvPr id="27" name="Straight Arrow Connector 26">
            <a:extLst>
              <a:ext uri="{FF2B5EF4-FFF2-40B4-BE49-F238E27FC236}">
                <a16:creationId xmlns:a16="http://schemas.microsoft.com/office/drawing/2014/main" id="{FC6C168E-173E-3347-86FD-AD8A25ED2A82}"/>
              </a:ext>
            </a:extLst>
          </p:cNvPr>
          <p:cNvCxnSpPr>
            <a:cxnSpLocks/>
          </p:cNvCxnSpPr>
          <p:nvPr/>
        </p:nvCxnSpPr>
        <p:spPr bwMode="auto">
          <a:xfrm>
            <a:off x="9189800" y="4765524"/>
            <a:ext cx="152400" cy="236251"/>
          </a:xfrm>
          <a:prstGeom prst="straightConnector1">
            <a:avLst/>
          </a:prstGeom>
          <a:noFill/>
          <a:ln w="28575" cap="flat" cmpd="sng" algn="ctr">
            <a:solidFill>
              <a:schemeClr val="tx1"/>
            </a:solidFill>
            <a:prstDash val="solid"/>
            <a:round/>
            <a:headEnd type="none" w="med" len="med"/>
            <a:tailEnd type="triangle"/>
          </a:ln>
          <a:effectLst/>
        </p:spPr>
      </p:cxnSp>
      <p:pic>
        <p:nvPicPr>
          <p:cNvPr id="28" name="Picture 2">
            <a:extLst>
              <a:ext uri="{FF2B5EF4-FFF2-40B4-BE49-F238E27FC236}">
                <a16:creationId xmlns:a16="http://schemas.microsoft.com/office/drawing/2014/main" id="{6812164F-575C-0945-94AC-C3A2C46CE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588" y="305515"/>
            <a:ext cx="4802149" cy="2932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Online Media 6" descr="Recorded Sound">
            <a:hlinkClick r:id="" action="ppaction://media"/>
            <a:extLst>
              <a:ext uri="{FF2B5EF4-FFF2-40B4-BE49-F238E27FC236}">
                <a16:creationId xmlns:a16="http://schemas.microsoft.com/office/drawing/2014/main" id="{6233465E-DFCF-0844-BA16-5B64ADA11E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46845" y="6035329"/>
            <a:ext cx="812800" cy="812800"/>
          </a:xfrm>
          <a:prstGeom prst="rect">
            <a:avLst/>
          </a:prstGeom>
        </p:spPr>
      </p:pic>
    </p:spTree>
    <p:extLst>
      <p:ext uri="{BB962C8B-B14F-4D97-AF65-F5344CB8AC3E}">
        <p14:creationId xmlns:p14="http://schemas.microsoft.com/office/powerpoint/2010/main" val="2832076734"/>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ltLang="zh-CN" dirty="0">
                <a:solidFill>
                  <a:srgbClr val="FFFFFF"/>
                </a:solidFill>
              </a:rPr>
              <a:t>Random</a:t>
            </a:r>
            <a:r>
              <a:rPr lang="zh-CN" altLang="en-US" dirty="0">
                <a:solidFill>
                  <a:srgbClr val="FFFFFF"/>
                </a:solidFill>
              </a:rPr>
              <a:t> </a:t>
            </a:r>
            <a:r>
              <a:rPr lang="en-US" altLang="zh-CN" dirty="0">
                <a:solidFill>
                  <a:srgbClr val="FFFFFF"/>
                </a:solidFill>
              </a:rPr>
              <a:t>Forest</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altLang="zh-CN" dirty="0">
                <a:solidFill>
                  <a:srgbClr val="20AC1C"/>
                </a:solidFill>
              </a:rPr>
              <a:t>Better</a:t>
            </a:r>
            <a:r>
              <a:rPr lang="zh-CN" altLang="en-US" dirty="0">
                <a:solidFill>
                  <a:srgbClr val="20AC1C"/>
                </a:solidFill>
              </a:rPr>
              <a:t> </a:t>
            </a:r>
            <a:r>
              <a:rPr lang="en-US" altLang="zh-CN" dirty="0">
                <a:solidFill>
                  <a:srgbClr val="20AC1C"/>
                </a:solidFill>
              </a:rPr>
              <a:t>algorithm</a:t>
            </a:r>
            <a:r>
              <a:rPr lang="zh-CN" altLang="en-US" dirty="0">
                <a:solidFill>
                  <a:srgbClr val="20AC1C"/>
                </a:solidFill>
              </a:rPr>
              <a:t> </a:t>
            </a:r>
            <a:r>
              <a:rPr lang="en-US" altLang="zh-CN" dirty="0">
                <a:solidFill>
                  <a:srgbClr val="20AC1C"/>
                </a:solidFill>
              </a:rPr>
              <a:t>compare</a:t>
            </a:r>
            <a:r>
              <a:rPr lang="zh-CN" altLang="en-US" dirty="0">
                <a:solidFill>
                  <a:srgbClr val="20AC1C"/>
                </a:solidFill>
              </a:rPr>
              <a:t> </a:t>
            </a:r>
            <a:r>
              <a:rPr lang="en-US" altLang="zh-CN" dirty="0">
                <a:solidFill>
                  <a:srgbClr val="20AC1C"/>
                </a:solidFill>
              </a:rPr>
              <a:t>with</a:t>
            </a:r>
            <a:r>
              <a:rPr lang="zh-CN" altLang="en-US" dirty="0">
                <a:solidFill>
                  <a:srgbClr val="20AC1C"/>
                </a:solidFill>
              </a:rPr>
              <a:t> </a:t>
            </a:r>
            <a:r>
              <a:rPr lang="en-US" altLang="zh-CN" dirty="0">
                <a:solidFill>
                  <a:srgbClr val="20AC1C"/>
                </a:solidFill>
              </a:rPr>
              <a:t>decision</a:t>
            </a:r>
            <a:r>
              <a:rPr lang="zh-CN" altLang="en-US" dirty="0">
                <a:solidFill>
                  <a:srgbClr val="20AC1C"/>
                </a:solidFill>
              </a:rPr>
              <a:t> </a:t>
            </a:r>
            <a:r>
              <a:rPr lang="en-US" altLang="zh-CN" dirty="0">
                <a:solidFill>
                  <a:srgbClr val="20AC1C"/>
                </a:solidFill>
              </a:rPr>
              <a:t>tree</a:t>
            </a: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Online Media 5" descr="Recorded Sound">
            <a:hlinkClick r:id="" action="ppaction://media"/>
            <a:extLst>
              <a:ext uri="{FF2B5EF4-FFF2-40B4-BE49-F238E27FC236}">
                <a16:creationId xmlns:a16="http://schemas.microsoft.com/office/drawing/2014/main" id="{CEB08350-6CFF-FB4B-96DE-55AFF13B7C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73396" y="5804958"/>
            <a:ext cx="812800" cy="812800"/>
          </a:xfrm>
          <a:prstGeom prst="rect">
            <a:avLst/>
          </a:prstGeom>
        </p:spPr>
      </p:pic>
      <p:sp>
        <p:nvSpPr>
          <p:cNvPr id="7" name="Rectangle 2">
            <a:extLst>
              <a:ext uri="{FF2B5EF4-FFF2-40B4-BE49-F238E27FC236}">
                <a16:creationId xmlns:a16="http://schemas.microsoft.com/office/drawing/2014/main" id="{C0D3475D-3A95-8B43-ABD8-CA29D02590D8}"/>
              </a:ext>
            </a:extLst>
          </p:cNvPr>
          <p:cNvSpPr>
            <a:spLocks noChangeArrowheads="1"/>
          </p:cNvSpPr>
          <p:nvPr/>
        </p:nvSpPr>
        <p:spPr bwMode="auto">
          <a:xfrm>
            <a:off x="6539198" y="3987269"/>
            <a:ext cx="10201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1DC08C07-940F-F049-A686-72721DADB352}"/>
              </a:ext>
            </a:extLst>
          </p:cNvPr>
          <p:cNvSpPr txBox="1"/>
          <p:nvPr/>
        </p:nvSpPr>
        <p:spPr>
          <a:xfrm>
            <a:off x="6323747" y="686775"/>
            <a:ext cx="5720862" cy="1200329"/>
          </a:xfrm>
          <a:prstGeom prst="rect">
            <a:avLst/>
          </a:prstGeom>
          <a:noFill/>
        </p:spPr>
        <p:txBody>
          <a:bodyPr wrap="square" rtlCol="0">
            <a:spAutoFit/>
          </a:bodyPr>
          <a:lstStyle/>
          <a:p>
            <a:r>
              <a:rPr lang="en-US" dirty="0"/>
              <a:t>R</a:t>
            </a:r>
            <a:r>
              <a:rPr lang="en-US" altLang="zh-CN" dirty="0"/>
              <a:t>andom</a:t>
            </a:r>
            <a:r>
              <a:rPr lang="zh-CN" altLang="en-US" dirty="0"/>
              <a:t> </a:t>
            </a:r>
            <a:r>
              <a:rPr lang="en-US" altLang="zh-CN" dirty="0"/>
              <a:t>Forest</a:t>
            </a:r>
            <a:r>
              <a:rPr lang="en-US" dirty="0"/>
              <a:t> is an ensemble method which combines multiple decision tree algorithms to produce repeated predictions of the same phenomenon. </a:t>
            </a:r>
          </a:p>
          <a:p>
            <a:endParaRPr lang="en-US" dirty="0"/>
          </a:p>
        </p:txBody>
      </p:sp>
      <p:pic>
        <p:nvPicPr>
          <p:cNvPr id="14" name="Picture 13" descr="A close up of a piece of paper&#10;&#10;Description automatically generated">
            <a:extLst>
              <a:ext uri="{FF2B5EF4-FFF2-40B4-BE49-F238E27FC236}">
                <a16:creationId xmlns:a16="http://schemas.microsoft.com/office/drawing/2014/main" id="{12BA1265-7E4F-724D-9F79-8DB83E021120}"/>
              </a:ext>
            </a:extLst>
          </p:cNvPr>
          <p:cNvPicPr>
            <a:picLocks noChangeAspect="1"/>
          </p:cNvPicPr>
          <p:nvPr/>
        </p:nvPicPr>
        <p:blipFill>
          <a:blip r:embed="rId5"/>
          <a:stretch>
            <a:fillRect/>
          </a:stretch>
        </p:blipFill>
        <p:spPr>
          <a:xfrm>
            <a:off x="6994278" y="2936065"/>
            <a:ext cx="4133776" cy="2877286"/>
          </a:xfrm>
          <a:prstGeom prst="rect">
            <a:avLst/>
          </a:prstGeom>
        </p:spPr>
      </p:pic>
      <p:sp>
        <p:nvSpPr>
          <p:cNvPr id="16" name="TextBox 15">
            <a:extLst>
              <a:ext uri="{FF2B5EF4-FFF2-40B4-BE49-F238E27FC236}">
                <a16:creationId xmlns:a16="http://schemas.microsoft.com/office/drawing/2014/main" id="{E8A75FAF-5AB5-FC4C-8F84-815C4A57F2AB}"/>
              </a:ext>
            </a:extLst>
          </p:cNvPr>
          <p:cNvSpPr txBox="1"/>
          <p:nvPr/>
        </p:nvSpPr>
        <p:spPr>
          <a:xfrm>
            <a:off x="6323747" y="2287599"/>
            <a:ext cx="1117998" cy="369332"/>
          </a:xfrm>
          <a:prstGeom prst="rect">
            <a:avLst/>
          </a:prstGeom>
          <a:noFill/>
        </p:spPr>
        <p:txBody>
          <a:bodyPr wrap="none" rtlCol="0">
            <a:spAutoFit/>
          </a:bodyPr>
          <a:lstStyle/>
          <a:p>
            <a:r>
              <a:rPr lang="en-US" altLang="zh-CN" dirty="0"/>
              <a:t>(example)</a:t>
            </a:r>
            <a:endParaRPr lang="en-US" dirty="0"/>
          </a:p>
        </p:txBody>
      </p:sp>
    </p:spTree>
    <p:extLst>
      <p:ext uri="{BB962C8B-B14F-4D97-AF65-F5344CB8AC3E}">
        <p14:creationId xmlns:p14="http://schemas.microsoft.com/office/powerpoint/2010/main" val="4020740742"/>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ltLang="zh-CN" dirty="0">
                <a:solidFill>
                  <a:srgbClr val="FFFFFF"/>
                </a:solidFill>
              </a:rPr>
              <a:t>Random</a:t>
            </a:r>
            <a:r>
              <a:rPr lang="zh-CN" altLang="en-US" dirty="0">
                <a:solidFill>
                  <a:srgbClr val="FFFFFF"/>
                </a:solidFill>
              </a:rPr>
              <a:t> </a:t>
            </a:r>
            <a:r>
              <a:rPr lang="en-US" altLang="zh-CN" dirty="0">
                <a:solidFill>
                  <a:srgbClr val="FFFFFF"/>
                </a:solidFill>
              </a:rPr>
              <a:t>Forest</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altLang="zh-CN" dirty="0">
                <a:solidFill>
                  <a:srgbClr val="20AC1C"/>
                </a:solidFill>
              </a:rPr>
              <a:t>Introduction</a:t>
            </a: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Rectangle 2">
            <a:extLst>
              <a:ext uri="{FF2B5EF4-FFF2-40B4-BE49-F238E27FC236}">
                <a16:creationId xmlns:a16="http://schemas.microsoft.com/office/drawing/2014/main" id="{C0D3475D-3A95-8B43-ABD8-CA29D02590D8}"/>
              </a:ext>
            </a:extLst>
          </p:cNvPr>
          <p:cNvSpPr>
            <a:spLocks noChangeArrowheads="1"/>
          </p:cNvSpPr>
          <p:nvPr/>
        </p:nvSpPr>
        <p:spPr bwMode="auto">
          <a:xfrm>
            <a:off x="6539198" y="3987269"/>
            <a:ext cx="10201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4592FD8E-B352-E043-9498-46E8E8DD3CEA}"/>
              </a:ext>
            </a:extLst>
          </p:cNvPr>
          <p:cNvSpPr txBox="1"/>
          <p:nvPr/>
        </p:nvSpPr>
        <p:spPr>
          <a:xfrm>
            <a:off x="6314303" y="394887"/>
            <a:ext cx="4236544" cy="369332"/>
          </a:xfrm>
          <a:prstGeom prst="rect">
            <a:avLst/>
          </a:prstGeom>
          <a:noFill/>
        </p:spPr>
        <p:txBody>
          <a:bodyPr wrap="none" rtlCol="0">
            <a:spAutoFit/>
          </a:bodyPr>
          <a:lstStyle/>
          <a:p>
            <a:r>
              <a:rPr lang="en-US" altLang="zh-CN" i="1" dirty="0">
                <a:highlight>
                  <a:srgbClr val="FFFF00"/>
                </a:highlight>
              </a:rPr>
              <a:t>Two</a:t>
            </a:r>
            <a:r>
              <a:rPr lang="zh-CN" altLang="en-US" i="1" dirty="0">
                <a:highlight>
                  <a:srgbClr val="FFFF00"/>
                </a:highlight>
              </a:rPr>
              <a:t> </a:t>
            </a:r>
            <a:r>
              <a:rPr lang="en-US" altLang="zh-CN" i="1" dirty="0">
                <a:highlight>
                  <a:srgbClr val="FFFF00"/>
                </a:highlight>
              </a:rPr>
              <a:t>basic</a:t>
            </a:r>
            <a:r>
              <a:rPr lang="zh-CN" altLang="en-US" i="1" dirty="0">
                <a:highlight>
                  <a:srgbClr val="FFFF00"/>
                </a:highlight>
              </a:rPr>
              <a:t> </a:t>
            </a:r>
            <a:r>
              <a:rPr lang="en-US" altLang="zh-CN" i="1" dirty="0">
                <a:highlight>
                  <a:srgbClr val="FFFF00"/>
                </a:highlight>
              </a:rPr>
              <a:t>measurement</a:t>
            </a:r>
            <a:r>
              <a:rPr lang="zh-CN" altLang="en-US" i="1" dirty="0">
                <a:highlight>
                  <a:srgbClr val="FFFF00"/>
                </a:highlight>
              </a:rPr>
              <a:t> </a:t>
            </a:r>
            <a:r>
              <a:rPr lang="en-US" altLang="zh-CN" i="1" dirty="0">
                <a:highlight>
                  <a:srgbClr val="FFFF00"/>
                </a:highlight>
              </a:rPr>
              <a:t>for</a:t>
            </a:r>
            <a:r>
              <a:rPr lang="zh-CN" altLang="en-US" i="1" dirty="0">
                <a:highlight>
                  <a:srgbClr val="FFFF00"/>
                </a:highlight>
              </a:rPr>
              <a:t> </a:t>
            </a:r>
            <a:r>
              <a:rPr lang="en-US" altLang="zh-CN" i="1" dirty="0">
                <a:highlight>
                  <a:srgbClr val="FFFF00"/>
                </a:highlight>
              </a:rPr>
              <a:t>random</a:t>
            </a:r>
            <a:r>
              <a:rPr lang="zh-CN" altLang="en-US" i="1" dirty="0">
                <a:highlight>
                  <a:srgbClr val="FFFF00"/>
                </a:highlight>
              </a:rPr>
              <a:t> </a:t>
            </a:r>
            <a:r>
              <a:rPr lang="en-US" altLang="zh-CN" i="1" dirty="0">
                <a:highlight>
                  <a:srgbClr val="FFFF00"/>
                </a:highlight>
              </a:rPr>
              <a:t>Forest:</a:t>
            </a:r>
            <a:endParaRPr lang="en-US" i="1" dirty="0">
              <a:highlight>
                <a:srgbClr val="FFFF00"/>
              </a:highlight>
            </a:endParaRPr>
          </a:p>
        </p:txBody>
      </p:sp>
      <p:sp>
        <p:nvSpPr>
          <p:cNvPr id="5" name="TextBox 4">
            <a:extLst>
              <a:ext uri="{FF2B5EF4-FFF2-40B4-BE49-F238E27FC236}">
                <a16:creationId xmlns:a16="http://schemas.microsoft.com/office/drawing/2014/main" id="{46859E56-1DAD-9E45-BE76-7D9213A899CD}"/>
              </a:ext>
            </a:extLst>
          </p:cNvPr>
          <p:cNvSpPr txBox="1"/>
          <p:nvPr/>
        </p:nvSpPr>
        <p:spPr>
          <a:xfrm>
            <a:off x="6373772" y="894618"/>
            <a:ext cx="978153" cy="369332"/>
          </a:xfrm>
          <a:prstGeom prst="rect">
            <a:avLst/>
          </a:prstGeom>
          <a:noFill/>
        </p:spPr>
        <p:txBody>
          <a:bodyPr wrap="none" rtlCol="0">
            <a:spAutoFit/>
          </a:bodyPr>
          <a:lstStyle/>
          <a:p>
            <a:r>
              <a:rPr lang="en-US" altLang="zh-CN" dirty="0"/>
              <a:t>Entropy:</a:t>
            </a:r>
            <a:endParaRPr lang="en-US" dirty="0"/>
          </a:p>
        </p:txBody>
      </p:sp>
      <p:graphicFrame>
        <p:nvGraphicFramePr>
          <p:cNvPr id="18" name="Object 26">
            <a:extLst>
              <a:ext uri="{FF2B5EF4-FFF2-40B4-BE49-F238E27FC236}">
                <a16:creationId xmlns:a16="http://schemas.microsoft.com/office/drawing/2014/main" id="{4F4882E1-8080-A54A-8D69-E8707694DA70}"/>
              </a:ext>
            </a:extLst>
          </p:cNvPr>
          <p:cNvGraphicFramePr>
            <a:graphicFrameLocks noChangeAspect="1"/>
          </p:cNvGraphicFramePr>
          <p:nvPr>
            <p:extLst>
              <p:ext uri="{D42A27DB-BD31-4B8C-83A1-F6EECF244321}">
                <p14:modId xmlns:p14="http://schemas.microsoft.com/office/powerpoint/2010/main" val="333687302"/>
              </p:ext>
            </p:extLst>
          </p:nvPr>
        </p:nvGraphicFramePr>
        <p:xfrm>
          <a:off x="6440184" y="2771303"/>
          <a:ext cx="5487988" cy="377825"/>
        </p:xfrm>
        <a:graphic>
          <a:graphicData uri="http://schemas.openxmlformats.org/presentationml/2006/ole">
            <mc:AlternateContent xmlns:mc="http://schemas.openxmlformats.org/markup-compatibility/2006">
              <mc:Choice xmlns:v="urn:schemas-microsoft-com:vml" Requires="v">
                <p:oleObj spid="_x0000_s7226" name="Equation" r:id="rId5" imgW="4254500" imgH="292100" progId="">
                  <p:embed/>
                </p:oleObj>
              </mc:Choice>
              <mc:Fallback>
                <p:oleObj name="Equation" r:id="rId5" imgW="4254500" imgH="292100" progId="">
                  <p:embed/>
                  <p:pic>
                    <p:nvPicPr>
                      <p:cNvPr id="30725"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0184" y="2771303"/>
                        <a:ext cx="5487988" cy="3778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E7B15145-7459-E249-8A97-77196AE88452}"/>
              </a:ext>
            </a:extLst>
          </p:cNvPr>
          <p:cNvSpPr txBox="1"/>
          <p:nvPr/>
        </p:nvSpPr>
        <p:spPr>
          <a:xfrm>
            <a:off x="6342902" y="3767281"/>
            <a:ext cx="1181477" cy="369332"/>
          </a:xfrm>
          <a:prstGeom prst="rect">
            <a:avLst/>
          </a:prstGeom>
          <a:noFill/>
        </p:spPr>
        <p:txBody>
          <a:bodyPr wrap="none" rtlCol="0">
            <a:spAutoFit/>
          </a:bodyPr>
          <a:lstStyle/>
          <a:p>
            <a:r>
              <a:rPr lang="en-US" altLang="zh-CN" dirty="0"/>
              <a:t>Gini</a:t>
            </a:r>
            <a:r>
              <a:rPr lang="zh-CN" altLang="en-US" dirty="0"/>
              <a:t> </a:t>
            </a:r>
            <a:r>
              <a:rPr lang="en-US" altLang="zh-CN" dirty="0"/>
              <a:t>index:</a:t>
            </a:r>
            <a:endParaRPr lang="en-US" dirty="0"/>
          </a:p>
        </p:txBody>
      </p:sp>
      <p:sp>
        <p:nvSpPr>
          <p:cNvPr id="8" name="TextBox 7">
            <a:extLst>
              <a:ext uri="{FF2B5EF4-FFF2-40B4-BE49-F238E27FC236}">
                <a16:creationId xmlns:a16="http://schemas.microsoft.com/office/drawing/2014/main" id="{7381310F-B068-7B4D-9247-DF477E5835CA}"/>
              </a:ext>
            </a:extLst>
          </p:cNvPr>
          <p:cNvSpPr txBox="1"/>
          <p:nvPr/>
        </p:nvSpPr>
        <p:spPr>
          <a:xfrm>
            <a:off x="7025714" y="1478618"/>
            <a:ext cx="4021765" cy="923330"/>
          </a:xfrm>
          <a:prstGeom prst="rect">
            <a:avLst/>
          </a:prstGeom>
          <a:noFill/>
        </p:spPr>
        <p:txBody>
          <a:bodyPr wrap="square" rtlCol="0">
            <a:spAutoFit/>
          </a:bodyPr>
          <a:lstStyle/>
          <a:p>
            <a:r>
              <a:rPr lang="en-US" altLang="en-US" dirty="0"/>
              <a:t>entropy of a set on instances </a:t>
            </a:r>
            <a:r>
              <a:rPr lang="en-US" altLang="en-US" i="1" dirty="0"/>
              <a:t>S</a:t>
            </a:r>
            <a:r>
              <a:rPr lang="en-US" altLang="en-US" dirty="0"/>
              <a:t> is a function of the probability distribution of classes among the instances in </a:t>
            </a:r>
            <a:r>
              <a:rPr lang="en-US" altLang="en-US" i="1" dirty="0"/>
              <a:t>S</a:t>
            </a:r>
            <a:r>
              <a:rPr lang="en-US" altLang="en-US" dirty="0"/>
              <a:t>.</a:t>
            </a:r>
            <a:endParaRPr lang="en-US" dirty="0"/>
          </a:p>
        </p:txBody>
      </p:sp>
      <p:sp>
        <p:nvSpPr>
          <p:cNvPr id="9" name="TextBox 8">
            <a:extLst>
              <a:ext uri="{FF2B5EF4-FFF2-40B4-BE49-F238E27FC236}">
                <a16:creationId xmlns:a16="http://schemas.microsoft.com/office/drawing/2014/main" id="{E64459E6-CCF2-5748-99DE-C382CE97F31D}"/>
              </a:ext>
            </a:extLst>
          </p:cNvPr>
          <p:cNvSpPr txBox="1"/>
          <p:nvPr/>
        </p:nvSpPr>
        <p:spPr>
          <a:xfrm>
            <a:off x="7025714" y="4252976"/>
            <a:ext cx="4280718" cy="923330"/>
          </a:xfrm>
          <a:prstGeom prst="rect">
            <a:avLst/>
          </a:prstGeom>
          <a:noFill/>
        </p:spPr>
        <p:txBody>
          <a:bodyPr wrap="square" rtlCol="0">
            <a:spAutoFit/>
          </a:bodyPr>
          <a:lstStyle/>
          <a:p>
            <a:r>
              <a:rPr lang="en-US" altLang="en-US" dirty="0"/>
              <a:t>A measure of </a:t>
            </a:r>
            <a:r>
              <a:rPr lang="en-US" altLang="en-US" b="1" i="1" dirty="0">
                <a:solidFill>
                  <a:srgbClr val="FF0000"/>
                </a:solidFill>
              </a:rPr>
              <a:t>impurity </a:t>
            </a:r>
            <a:r>
              <a:rPr lang="en-US" altLang="en-US" dirty="0"/>
              <a:t>(based on relative frequencies of classes in a set of instances)</a:t>
            </a:r>
          </a:p>
          <a:p>
            <a:endParaRPr lang="en-US" dirty="0"/>
          </a:p>
        </p:txBody>
      </p:sp>
      <p:graphicFrame>
        <p:nvGraphicFramePr>
          <p:cNvPr id="21" name="Object 6">
            <a:extLst>
              <a:ext uri="{FF2B5EF4-FFF2-40B4-BE49-F238E27FC236}">
                <a16:creationId xmlns:a16="http://schemas.microsoft.com/office/drawing/2014/main" id="{ED4CB9C4-DE2B-C44E-A445-38B9C7BB0C35}"/>
              </a:ext>
            </a:extLst>
          </p:cNvPr>
          <p:cNvGraphicFramePr>
            <a:graphicFrameLocks noChangeAspect="1"/>
          </p:cNvGraphicFramePr>
          <p:nvPr>
            <p:extLst>
              <p:ext uri="{D42A27DB-BD31-4B8C-83A1-F6EECF244321}">
                <p14:modId xmlns:p14="http://schemas.microsoft.com/office/powerpoint/2010/main" val="2878416288"/>
              </p:ext>
            </p:extLst>
          </p:nvPr>
        </p:nvGraphicFramePr>
        <p:xfrm>
          <a:off x="7351925" y="5292669"/>
          <a:ext cx="2714625" cy="792162"/>
        </p:xfrm>
        <a:graphic>
          <a:graphicData uri="http://schemas.openxmlformats.org/presentationml/2006/ole">
            <mc:AlternateContent xmlns:mc="http://schemas.openxmlformats.org/markup-compatibility/2006">
              <mc:Choice xmlns:v="urn:schemas-microsoft-com:vml" Requires="v">
                <p:oleObj spid="_x0000_s7227" r:id="rId7" imgW="33058100" imgH="8191500" progId="">
                  <p:embed/>
                </p:oleObj>
              </mc:Choice>
              <mc:Fallback>
                <p:oleObj r:id="rId7" imgW="33058100" imgH="8191500" progId="">
                  <p:embed/>
                  <p:pic>
                    <p:nvPicPr>
                      <p:cNvPr id="90119" name="Object 6">
                        <a:extLst>
                          <a:ext uri="{FF2B5EF4-FFF2-40B4-BE49-F238E27FC236}">
                            <a16:creationId xmlns:a16="http://schemas.microsoft.com/office/drawing/2014/main" id="{BBBD2EE2-10C0-0F4A-8D00-9FFA4AA2CB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51925" y="5292669"/>
                        <a:ext cx="2714625" cy="792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 name="Online Media 9" descr="Recorded Sound">
            <a:hlinkClick r:id="" action="ppaction://media"/>
            <a:extLst>
              <a:ext uri="{FF2B5EF4-FFF2-40B4-BE49-F238E27FC236}">
                <a16:creationId xmlns:a16="http://schemas.microsoft.com/office/drawing/2014/main" id="{B90324F6-2DD3-774A-80A2-00B05ED03B7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47479" y="5951151"/>
            <a:ext cx="812800" cy="812800"/>
          </a:xfrm>
          <a:prstGeom prst="rect">
            <a:avLst/>
          </a:prstGeom>
        </p:spPr>
      </p:pic>
    </p:spTree>
    <p:extLst>
      <p:ext uri="{BB962C8B-B14F-4D97-AF65-F5344CB8AC3E}">
        <p14:creationId xmlns:p14="http://schemas.microsoft.com/office/powerpoint/2010/main" val="871887837"/>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ltLang="zh-CN" dirty="0">
                <a:solidFill>
                  <a:srgbClr val="FFFFFF"/>
                </a:solidFill>
              </a:rPr>
              <a:t>Random</a:t>
            </a:r>
            <a:r>
              <a:rPr lang="zh-CN" altLang="en-US" dirty="0">
                <a:solidFill>
                  <a:srgbClr val="FFFFFF"/>
                </a:solidFill>
              </a:rPr>
              <a:t> </a:t>
            </a:r>
            <a:r>
              <a:rPr lang="en-US" altLang="zh-CN" dirty="0">
                <a:solidFill>
                  <a:srgbClr val="FFFFFF"/>
                </a:solidFill>
              </a:rPr>
              <a:t>Forest</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Does performance good?</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Rectangle 2">
            <a:extLst>
              <a:ext uri="{FF2B5EF4-FFF2-40B4-BE49-F238E27FC236}">
                <a16:creationId xmlns:a16="http://schemas.microsoft.com/office/drawing/2014/main" id="{C0D3475D-3A95-8B43-ABD8-CA29D02590D8}"/>
              </a:ext>
            </a:extLst>
          </p:cNvPr>
          <p:cNvSpPr>
            <a:spLocks noChangeArrowheads="1"/>
          </p:cNvSpPr>
          <p:nvPr/>
        </p:nvSpPr>
        <p:spPr bwMode="auto">
          <a:xfrm>
            <a:off x="6539198" y="3987269"/>
            <a:ext cx="10201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a:extLst>
              <a:ext uri="{FF2B5EF4-FFF2-40B4-BE49-F238E27FC236}">
                <a16:creationId xmlns:a16="http://schemas.microsoft.com/office/drawing/2014/main" id="{9EBCE70B-5C60-5646-8A8B-427DBD1B8DD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64328" y="3248331"/>
            <a:ext cx="5452534" cy="2458180"/>
          </a:xfrm>
          <a:prstGeom prst="rect">
            <a:avLst/>
          </a:prstGeom>
        </p:spPr>
      </p:pic>
      <p:sp>
        <p:nvSpPr>
          <p:cNvPr id="4" name="TextBox 3">
            <a:extLst>
              <a:ext uri="{FF2B5EF4-FFF2-40B4-BE49-F238E27FC236}">
                <a16:creationId xmlns:a16="http://schemas.microsoft.com/office/drawing/2014/main" id="{4AED5886-9B53-5F4D-A0F8-7DBB779267D3}"/>
              </a:ext>
            </a:extLst>
          </p:cNvPr>
          <p:cNvSpPr txBox="1"/>
          <p:nvPr/>
        </p:nvSpPr>
        <p:spPr>
          <a:xfrm>
            <a:off x="6364328" y="729876"/>
            <a:ext cx="5201596" cy="2031325"/>
          </a:xfrm>
          <a:prstGeom prst="rect">
            <a:avLst/>
          </a:prstGeom>
          <a:noFill/>
        </p:spPr>
        <p:txBody>
          <a:bodyPr wrap="square" rtlCol="0">
            <a:spAutoFit/>
          </a:bodyPr>
          <a:lstStyle/>
          <a:p>
            <a:r>
              <a:rPr lang="en-US" altLang="zh-CN" dirty="0"/>
              <a:t>Results:</a:t>
            </a:r>
          </a:p>
          <a:p>
            <a:r>
              <a:rPr lang="en-US" altLang="zh-CN" dirty="0"/>
              <a:t>Both</a:t>
            </a:r>
            <a:r>
              <a:rPr lang="zh-CN" altLang="en-US" dirty="0"/>
              <a:t> </a:t>
            </a:r>
            <a:r>
              <a:rPr lang="en-US" altLang="zh-CN" dirty="0"/>
              <a:t>Accuracy</a:t>
            </a:r>
            <a:r>
              <a:rPr lang="zh-CN" altLang="en-US" dirty="0"/>
              <a:t> </a:t>
            </a:r>
            <a:r>
              <a:rPr lang="en-US" altLang="zh-CN" dirty="0"/>
              <a:t>&amp;</a:t>
            </a:r>
            <a:r>
              <a:rPr lang="zh-CN" altLang="en-US" dirty="0"/>
              <a:t> </a:t>
            </a:r>
            <a:r>
              <a:rPr lang="en-US" altLang="zh-CN" dirty="0"/>
              <a:t>ROC</a:t>
            </a:r>
            <a:r>
              <a:rPr lang="zh-CN" altLang="en-US" dirty="0"/>
              <a:t> </a:t>
            </a:r>
            <a:r>
              <a:rPr lang="en-US" altLang="zh-CN" dirty="0"/>
              <a:t>scores</a:t>
            </a:r>
            <a:r>
              <a:rPr lang="zh-CN" altLang="en-US" dirty="0"/>
              <a:t> </a:t>
            </a:r>
            <a:r>
              <a:rPr lang="en-US" altLang="zh-CN" dirty="0"/>
              <a:t>suggest</a:t>
            </a:r>
            <a:r>
              <a:rPr lang="zh-CN" altLang="en-US" dirty="0"/>
              <a:t> </a:t>
            </a:r>
            <a:r>
              <a:rPr lang="en-US" altLang="zh-CN" dirty="0"/>
              <a:t>that</a:t>
            </a:r>
            <a:r>
              <a:rPr lang="zh-CN" altLang="en-US" dirty="0"/>
              <a:t> </a:t>
            </a:r>
            <a:r>
              <a:rPr lang="en-US" altLang="zh-CN" dirty="0"/>
              <a:t>model</a:t>
            </a:r>
            <a:r>
              <a:rPr lang="zh-CN" altLang="en-US" dirty="0"/>
              <a:t> </a:t>
            </a:r>
            <a:r>
              <a:rPr lang="en-US" altLang="zh-CN" dirty="0"/>
              <a:t>is</a:t>
            </a:r>
            <a:r>
              <a:rPr lang="zh-CN" altLang="en-US" dirty="0"/>
              <a:t> </a:t>
            </a:r>
            <a:r>
              <a:rPr lang="en-US" altLang="zh-CN" dirty="0"/>
              <a:t>perfect.</a:t>
            </a: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Perfectly!</a:t>
            </a:r>
            <a:r>
              <a:rPr lang="zh-CN" altLang="en-US" dirty="0">
                <a:solidFill>
                  <a:srgbClr val="FF0000"/>
                </a:solidFill>
              </a:rPr>
              <a:t> </a:t>
            </a:r>
            <a:r>
              <a:rPr lang="en-US" altLang="zh-CN" dirty="0">
                <a:solidFill>
                  <a:srgbClr val="FF0000"/>
                </a:solidFill>
              </a:rPr>
              <a:t>But</a:t>
            </a:r>
            <a:r>
              <a:rPr lang="zh-CN" altLang="en-US" dirty="0">
                <a:solidFill>
                  <a:srgbClr val="FF0000"/>
                </a:solidFill>
              </a:rPr>
              <a:t> </a:t>
            </a:r>
            <a:r>
              <a:rPr lang="en-US" altLang="zh-CN" dirty="0">
                <a:solidFill>
                  <a:srgbClr val="FF0000"/>
                </a:solidFill>
              </a:rPr>
              <a:t>it</a:t>
            </a:r>
            <a:r>
              <a:rPr lang="zh-CN" altLang="en-US" dirty="0">
                <a:solidFill>
                  <a:srgbClr val="FF0000"/>
                </a:solidFill>
              </a:rPr>
              <a:t> </a:t>
            </a:r>
            <a:r>
              <a:rPr lang="en-US" altLang="zh-CN" dirty="0">
                <a:solidFill>
                  <a:srgbClr val="FF0000"/>
                </a:solidFill>
              </a:rPr>
              <a:t>really</a:t>
            </a:r>
            <a:r>
              <a:rPr lang="zh-CN" altLang="en-US" dirty="0">
                <a:solidFill>
                  <a:srgbClr val="FF0000"/>
                </a:solidFill>
              </a:rPr>
              <a:t> </a:t>
            </a:r>
            <a:r>
              <a:rPr lang="en-US" altLang="zh-CN" dirty="0">
                <a:solidFill>
                  <a:srgbClr val="FF0000"/>
                </a:solidFill>
              </a:rPr>
              <a:t>happened</a:t>
            </a:r>
            <a:r>
              <a:rPr lang="zh-CN" altLang="en-US" dirty="0">
                <a:solidFill>
                  <a:srgbClr val="FF0000"/>
                </a:solidFill>
              </a:rPr>
              <a:t> </a:t>
            </a:r>
            <a:r>
              <a:rPr lang="en-US" altLang="zh-CN" dirty="0">
                <a:solidFill>
                  <a:srgbClr val="FF0000"/>
                </a:solidFill>
              </a:rPr>
              <a:t>in</a:t>
            </a:r>
            <a:r>
              <a:rPr lang="zh-CN" altLang="en-US" dirty="0">
                <a:solidFill>
                  <a:srgbClr val="FF0000"/>
                </a:solidFill>
              </a:rPr>
              <a:t> </a:t>
            </a:r>
            <a:r>
              <a:rPr lang="en-US" altLang="zh-CN" dirty="0">
                <a:solidFill>
                  <a:srgbClr val="FF0000"/>
                </a:solidFill>
              </a:rPr>
              <a:t>the</a:t>
            </a:r>
            <a:r>
              <a:rPr lang="zh-CN" altLang="en-US" dirty="0">
                <a:solidFill>
                  <a:srgbClr val="FF0000"/>
                </a:solidFill>
              </a:rPr>
              <a:t> </a:t>
            </a:r>
            <a:r>
              <a:rPr lang="en-US" altLang="zh-CN" dirty="0">
                <a:solidFill>
                  <a:srgbClr val="FF0000"/>
                </a:solidFill>
              </a:rPr>
              <a:t>real</a:t>
            </a:r>
            <a:r>
              <a:rPr lang="zh-CN" altLang="en-US" dirty="0">
                <a:solidFill>
                  <a:srgbClr val="FF0000"/>
                </a:solidFill>
              </a:rPr>
              <a:t> </a:t>
            </a:r>
            <a:r>
              <a:rPr lang="en-US" altLang="zh-CN" dirty="0">
                <a:solidFill>
                  <a:srgbClr val="FF0000"/>
                </a:solidFill>
              </a:rPr>
              <a:t>world?</a:t>
            </a:r>
            <a:r>
              <a:rPr lang="zh-CN" altLang="en-US" dirty="0">
                <a:solidFill>
                  <a:srgbClr val="FF0000"/>
                </a:solidFill>
              </a:rPr>
              <a:t> </a:t>
            </a:r>
            <a:r>
              <a:rPr lang="en-US" altLang="zh-CN" dirty="0">
                <a:solidFill>
                  <a:srgbClr val="FF0000"/>
                </a:solidFill>
              </a:rPr>
              <a:t>?</a:t>
            </a:r>
            <a:endParaRPr lang="en-US" dirty="0">
              <a:solidFill>
                <a:srgbClr val="FF0000"/>
              </a:solidFill>
            </a:endParaRPr>
          </a:p>
        </p:txBody>
      </p:sp>
      <p:pic>
        <p:nvPicPr>
          <p:cNvPr id="5" name="Online Media 4" descr="Recorded Sound">
            <a:hlinkClick r:id="" action="ppaction://media"/>
            <a:extLst>
              <a:ext uri="{FF2B5EF4-FFF2-40B4-BE49-F238E27FC236}">
                <a16:creationId xmlns:a16="http://schemas.microsoft.com/office/drawing/2014/main" id="{E6E66BCC-1790-264F-A558-5138ACB1E1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9524" y="5858379"/>
            <a:ext cx="812800" cy="812800"/>
          </a:xfrm>
          <a:prstGeom prst="rect">
            <a:avLst/>
          </a:prstGeom>
        </p:spPr>
      </p:pic>
    </p:spTree>
    <p:extLst>
      <p:ext uri="{BB962C8B-B14F-4D97-AF65-F5344CB8AC3E}">
        <p14:creationId xmlns:p14="http://schemas.microsoft.com/office/powerpoint/2010/main" val="3524486149"/>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ltLang="zh-CN" dirty="0">
                <a:solidFill>
                  <a:srgbClr val="FFFFFF"/>
                </a:solidFill>
              </a:rPr>
              <a:t>Performance</a:t>
            </a:r>
            <a:r>
              <a:rPr lang="zh-CN" altLang="en-US" dirty="0">
                <a:solidFill>
                  <a:srgbClr val="FFFFFF"/>
                </a:solidFill>
              </a:rPr>
              <a:t> </a:t>
            </a:r>
            <a:r>
              <a:rPr lang="en-US" altLang="zh-CN" dirty="0">
                <a:solidFill>
                  <a:srgbClr val="FFFFFF"/>
                </a:solidFill>
              </a:rPr>
              <a:t>Review</a:t>
            </a:r>
            <a:endParaRPr lang="en-US" dirty="0">
              <a:solidFill>
                <a:srgbClr val="FFFFFF"/>
              </a:solidFill>
            </a:endParaRP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altLang="zh-CN" dirty="0">
                <a:solidFill>
                  <a:srgbClr val="20AC1C"/>
                </a:solidFill>
              </a:rPr>
              <a:t>What</a:t>
            </a:r>
            <a:r>
              <a:rPr lang="zh-CN" altLang="en-US" dirty="0">
                <a:solidFill>
                  <a:srgbClr val="20AC1C"/>
                </a:solidFill>
              </a:rPr>
              <a:t> </a:t>
            </a:r>
            <a:r>
              <a:rPr lang="en-US" altLang="zh-CN" dirty="0">
                <a:solidFill>
                  <a:srgbClr val="20AC1C"/>
                </a:solidFill>
              </a:rPr>
              <a:t>can</a:t>
            </a:r>
            <a:r>
              <a:rPr lang="zh-CN" altLang="en-US" dirty="0">
                <a:solidFill>
                  <a:srgbClr val="20AC1C"/>
                </a:solidFill>
              </a:rPr>
              <a:t> </a:t>
            </a:r>
            <a:r>
              <a:rPr lang="en-US" altLang="zh-CN" dirty="0">
                <a:solidFill>
                  <a:srgbClr val="20AC1C"/>
                </a:solidFill>
              </a:rPr>
              <a:t>we</a:t>
            </a:r>
            <a:r>
              <a:rPr lang="zh-CN" altLang="en-US" dirty="0">
                <a:solidFill>
                  <a:srgbClr val="20AC1C"/>
                </a:solidFill>
              </a:rPr>
              <a:t> </a:t>
            </a:r>
            <a:r>
              <a:rPr lang="en-US" altLang="zh-CN" dirty="0">
                <a:solidFill>
                  <a:srgbClr val="20AC1C"/>
                </a:solidFill>
              </a:rPr>
              <a:t>learn</a:t>
            </a:r>
            <a:r>
              <a:rPr lang="zh-CN" altLang="en-US" dirty="0">
                <a:solidFill>
                  <a:srgbClr val="20AC1C"/>
                </a:solidFill>
              </a:rPr>
              <a:t> </a:t>
            </a:r>
            <a:r>
              <a:rPr lang="en-US" altLang="zh-CN" dirty="0">
                <a:solidFill>
                  <a:srgbClr val="20AC1C"/>
                </a:solidFill>
              </a:rPr>
              <a:t>from</a:t>
            </a:r>
            <a:r>
              <a:rPr lang="zh-CN" altLang="en-US" dirty="0">
                <a:solidFill>
                  <a:srgbClr val="20AC1C"/>
                </a:solidFill>
              </a:rPr>
              <a:t> </a:t>
            </a:r>
            <a:r>
              <a:rPr lang="en-US" altLang="zh-CN" dirty="0">
                <a:solidFill>
                  <a:srgbClr val="20AC1C"/>
                </a:solidFill>
              </a:rPr>
              <a:t>these</a:t>
            </a:r>
            <a:r>
              <a:rPr lang="zh-CN" altLang="en-US" dirty="0">
                <a:solidFill>
                  <a:srgbClr val="20AC1C"/>
                </a:solidFill>
              </a:rPr>
              <a:t> </a:t>
            </a:r>
            <a:r>
              <a:rPr lang="en-US" altLang="zh-CN" dirty="0">
                <a:solidFill>
                  <a:srgbClr val="20AC1C"/>
                </a:solidFill>
              </a:rPr>
              <a:t>machine</a:t>
            </a:r>
            <a:r>
              <a:rPr lang="zh-CN" altLang="en-US" dirty="0">
                <a:solidFill>
                  <a:srgbClr val="20AC1C"/>
                </a:solidFill>
              </a:rPr>
              <a:t> </a:t>
            </a:r>
            <a:r>
              <a:rPr lang="en-US" altLang="zh-CN" dirty="0">
                <a:solidFill>
                  <a:srgbClr val="20AC1C"/>
                </a:solidFill>
              </a:rPr>
              <a:t>learning</a:t>
            </a:r>
            <a:r>
              <a:rPr lang="zh-CN" altLang="en-US" dirty="0">
                <a:solidFill>
                  <a:srgbClr val="20AC1C"/>
                </a:solidFill>
              </a:rPr>
              <a:t> </a:t>
            </a:r>
            <a:r>
              <a:rPr lang="en-US" altLang="zh-CN" dirty="0">
                <a:solidFill>
                  <a:srgbClr val="20AC1C"/>
                </a:solidFill>
              </a:rPr>
              <a:t>algorithms?</a:t>
            </a:r>
            <a:r>
              <a:rPr lang="zh-CN" altLang="en-US" dirty="0">
                <a:solidFill>
                  <a:srgbClr val="20AC1C"/>
                </a:solidFill>
              </a:rPr>
              <a:t> </a:t>
            </a: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0">
            <a:extLst>
              <a:ext uri="{FF2B5EF4-FFF2-40B4-BE49-F238E27FC236}">
                <a16:creationId xmlns:a16="http://schemas.microsoft.com/office/drawing/2014/main" id="{5AF9735A-8451-3D47-A9E2-A21E7A5ED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424" y="1016266"/>
            <a:ext cx="28702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21">
            <a:extLst>
              <a:ext uri="{FF2B5EF4-FFF2-40B4-BE49-F238E27FC236}">
                <a16:creationId xmlns:a16="http://schemas.microsoft.com/office/drawing/2014/main" id="{D324C13B-F5A0-594C-9AE4-ABEF88D95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5300" y="1016266"/>
            <a:ext cx="280670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15136680-C37E-FA40-8081-DD5F1E2830A7}"/>
              </a:ext>
            </a:extLst>
          </p:cNvPr>
          <p:cNvSpPr>
            <a:spLocks noChangeArrowheads="1"/>
          </p:cNvSpPr>
          <p:nvPr/>
        </p:nvSpPr>
        <p:spPr bwMode="auto">
          <a:xfrm>
            <a:off x="6256402" y="394127"/>
            <a:ext cx="38811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highlight>
                  <a:srgbClr val="FFFF00"/>
                </a:highlight>
                <a:latin typeface="Arial" panose="020B0604020202020204" pitchFamily="34" charset="0"/>
                <a:ea typeface="Cambria" panose="02040503050406030204" pitchFamily="18" charset="0"/>
              </a:rPr>
              <a:t>(</a:t>
            </a:r>
            <a:r>
              <a:rPr kumimoji="0" lang="en-US" altLang="en-US" sz="1600" b="0" i="1" u="none" strike="noStrike" cap="none" normalizeH="0" baseline="0" dirty="0">
                <a:ln>
                  <a:noFill/>
                </a:ln>
                <a:solidFill>
                  <a:schemeClr val="tx1"/>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kumimoji="0" lang="en-US" altLang="en-US" sz="1600" b="0" i="1" u="none" strike="noStrike" cap="none" normalizeH="0" baseline="0" dirty="0">
                <a:ln>
                  <a:noFill/>
                </a:ln>
                <a:solidFill>
                  <a:schemeClr val="tx1"/>
                </a:solidFill>
                <a:effectLst/>
                <a:highlight>
                  <a:srgbClr val="FFFF00"/>
                </a:highlight>
                <a:ea typeface="Cambria" panose="02040503050406030204" pitchFamily="18" charset="0"/>
              </a:rPr>
              <a:t>Naive Bayes (Gaussian)&amp; (</a:t>
            </a:r>
            <a:r>
              <a:rPr kumimoji="0" lang="en-US" altLang="en-US" sz="1600" b="0" i="1" u="none" strike="noStrike" cap="none" normalizeH="0" baseline="0" dirty="0" err="1">
                <a:ln>
                  <a:noFill/>
                </a:ln>
                <a:solidFill>
                  <a:schemeClr val="tx1"/>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MultinomialNB</a:t>
            </a:r>
            <a:r>
              <a:rPr kumimoji="0" lang="en-US" altLang="en-US" sz="1600" b="0" i="1" u="none" strike="noStrike" cap="none" normalizeH="0" baseline="0" dirty="0">
                <a:ln>
                  <a:noFill/>
                </a:ln>
                <a:solidFill>
                  <a:schemeClr val="tx1"/>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kumimoji="0" lang="en-US" altLang="en-US" sz="1600" b="0" i="1" u="none" strike="noStrike" cap="none" normalizeH="0" baseline="0" dirty="0">
                <a:ln>
                  <a:noFill/>
                </a:ln>
                <a:solidFill>
                  <a:schemeClr val="tx1"/>
                </a:solidFill>
                <a:effectLst/>
                <a:highlight>
                  <a:srgbClr val="FFFF00"/>
                </a:highlight>
                <a:ea typeface="Cambria" panose="02040503050406030204" pitchFamily="18" charset="0"/>
              </a:rPr>
              <a:t>):</a:t>
            </a:r>
            <a:endParaRPr kumimoji="0" lang="en-US" altLang="en-US" sz="1600" b="0" i="0" u="none" strike="noStrike" cap="none" normalizeH="0" baseline="0" dirty="0">
              <a:ln>
                <a:noFill/>
              </a:ln>
              <a:solidFill>
                <a:schemeClr val="tx1"/>
              </a:solidFill>
              <a:effectLst/>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D995BEF6-DC44-2040-B991-4627E4BF5070}"/>
              </a:ext>
            </a:extLst>
          </p:cNvPr>
          <p:cNvSpPr>
            <a:spLocks noChangeArrowheads="1"/>
          </p:cNvSpPr>
          <p:nvPr/>
        </p:nvSpPr>
        <p:spPr bwMode="auto">
          <a:xfrm>
            <a:off x="6739466" y="5358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3">
            <a:extLst>
              <a:ext uri="{FF2B5EF4-FFF2-40B4-BE49-F238E27FC236}">
                <a16:creationId xmlns:a16="http://schemas.microsoft.com/office/drawing/2014/main" id="{BFC396B0-B132-FF4F-9C1C-33B369F8B37A}"/>
              </a:ext>
            </a:extLst>
          </p:cNvPr>
          <p:cNvSpPr>
            <a:spLocks noChangeArrowheads="1"/>
          </p:cNvSpPr>
          <p:nvPr/>
        </p:nvSpPr>
        <p:spPr bwMode="auto">
          <a:xfrm>
            <a:off x="6256402" y="3768753"/>
            <a:ext cx="25462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i="1" dirty="0">
                <a:highlight>
                  <a:srgbClr val="FFFF00"/>
                </a:highlight>
              </a:rPr>
              <a:t>Random Forest Classifier:</a:t>
            </a:r>
            <a:endParaRPr lang="en-US" dirty="0">
              <a:highlight>
                <a:srgbClr val="FFFF00"/>
              </a:highlight>
            </a:endParaRPr>
          </a:p>
        </p:txBody>
      </p:sp>
      <p:pic>
        <p:nvPicPr>
          <p:cNvPr id="18" name="Picture 17">
            <a:extLst>
              <a:ext uri="{FF2B5EF4-FFF2-40B4-BE49-F238E27FC236}">
                <a16:creationId xmlns:a16="http://schemas.microsoft.com/office/drawing/2014/main" id="{807036F4-7E4F-8C47-B809-412666E2EC5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002618" y="4201833"/>
            <a:ext cx="4363119" cy="2133594"/>
          </a:xfrm>
          <a:prstGeom prst="rect">
            <a:avLst/>
          </a:prstGeom>
        </p:spPr>
      </p:pic>
      <p:pic>
        <p:nvPicPr>
          <p:cNvPr id="9" name="Online Media 8" descr="Recorded Sound">
            <a:hlinkClick r:id="" action="ppaction://media"/>
            <a:extLst>
              <a:ext uri="{FF2B5EF4-FFF2-40B4-BE49-F238E27FC236}">
                <a16:creationId xmlns:a16="http://schemas.microsoft.com/office/drawing/2014/main" id="{6E5B1114-240B-F542-A7F0-D3E31EEEA2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57263" y="6056713"/>
            <a:ext cx="812800" cy="812800"/>
          </a:xfrm>
          <a:prstGeom prst="rect">
            <a:avLst/>
          </a:prstGeom>
        </p:spPr>
      </p:pic>
    </p:spTree>
    <p:extLst>
      <p:ext uri="{BB962C8B-B14F-4D97-AF65-F5344CB8AC3E}">
        <p14:creationId xmlns:p14="http://schemas.microsoft.com/office/powerpoint/2010/main" val="2031117836"/>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ltLang="zh-CN" dirty="0">
                <a:solidFill>
                  <a:srgbClr val="FFFFFF"/>
                </a:solidFill>
              </a:rPr>
              <a:t>Conclusion</a:t>
            </a:r>
            <a:endParaRPr lang="en-US" dirty="0">
              <a:solidFill>
                <a:srgbClr val="FFFFFF"/>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Rectangle 4">
            <a:extLst>
              <a:ext uri="{FF2B5EF4-FFF2-40B4-BE49-F238E27FC236}">
                <a16:creationId xmlns:a16="http://schemas.microsoft.com/office/drawing/2014/main" id="{D995BEF6-DC44-2040-B991-4627E4BF5070}"/>
              </a:ext>
            </a:extLst>
          </p:cNvPr>
          <p:cNvSpPr>
            <a:spLocks noChangeArrowheads="1"/>
          </p:cNvSpPr>
          <p:nvPr/>
        </p:nvSpPr>
        <p:spPr bwMode="auto">
          <a:xfrm>
            <a:off x="6739466" y="5358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EEF2DAB-B184-9847-A2B8-8D51517C99AC}"/>
              </a:ext>
            </a:extLst>
          </p:cNvPr>
          <p:cNvSpPr txBox="1"/>
          <p:nvPr/>
        </p:nvSpPr>
        <p:spPr>
          <a:xfrm>
            <a:off x="6426409" y="394887"/>
            <a:ext cx="5354278" cy="2031325"/>
          </a:xfrm>
          <a:prstGeom prst="rect">
            <a:avLst/>
          </a:prstGeom>
          <a:noFill/>
        </p:spPr>
        <p:txBody>
          <a:bodyPr wrap="square" rtlCol="0">
            <a:spAutoFit/>
          </a:bodyPr>
          <a:lstStyle/>
          <a:p>
            <a:r>
              <a:rPr lang="zh-CN" altLang="en-US" u="sng" dirty="0"/>
              <a:t>*</a:t>
            </a:r>
            <a:r>
              <a:rPr lang="en-US" u="sng" dirty="0"/>
              <a:t>Throughout the whole analysis, the random forest performed perfectly in [Airbnb open data] dataset. However, the fancy results from random forest may not reliable in real world. For instance, it possible that we overfitted in both train and test. From my point of view, the perfect results we get from random forest may because of multicollinearity </a:t>
            </a:r>
          </a:p>
        </p:txBody>
      </p:sp>
      <p:pic>
        <p:nvPicPr>
          <p:cNvPr id="19" name="Picture 18">
            <a:extLst>
              <a:ext uri="{FF2B5EF4-FFF2-40B4-BE49-F238E27FC236}">
                <a16:creationId xmlns:a16="http://schemas.microsoft.com/office/drawing/2014/main" id="{0BA621FA-2A73-A849-B9D0-690420794CA7}"/>
              </a:ext>
            </a:extLst>
          </p:cNvPr>
          <p:cNvPicPr>
            <a:picLocks noChangeAspect="1"/>
          </p:cNvPicPr>
          <p:nvPr/>
        </p:nvPicPr>
        <p:blipFill>
          <a:blip r:embed="rId4"/>
          <a:stretch>
            <a:fillRect/>
          </a:stretch>
        </p:blipFill>
        <p:spPr>
          <a:xfrm>
            <a:off x="8456413" y="2685774"/>
            <a:ext cx="1455529" cy="664457"/>
          </a:xfrm>
          <a:prstGeom prst="rect">
            <a:avLst/>
          </a:prstGeom>
        </p:spPr>
      </p:pic>
      <p:sp>
        <p:nvSpPr>
          <p:cNvPr id="5" name="Rectangle 4">
            <a:extLst>
              <a:ext uri="{FF2B5EF4-FFF2-40B4-BE49-F238E27FC236}">
                <a16:creationId xmlns:a16="http://schemas.microsoft.com/office/drawing/2014/main" id="{D11D0938-321C-2544-9880-60D17B175338}"/>
              </a:ext>
            </a:extLst>
          </p:cNvPr>
          <p:cNvSpPr/>
          <p:nvPr/>
        </p:nvSpPr>
        <p:spPr>
          <a:xfrm>
            <a:off x="6981090" y="2883532"/>
            <a:ext cx="1297215" cy="369332"/>
          </a:xfrm>
          <a:prstGeom prst="rect">
            <a:avLst/>
          </a:prstGeom>
        </p:spPr>
        <p:txBody>
          <a:bodyPr wrap="none">
            <a:spAutoFit/>
          </a:bodyPr>
          <a:lstStyle/>
          <a:p>
            <a:r>
              <a:rPr lang="en-US" dirty="0"/>
              <a:t>Accuracy</a:t>
            </a:r>
            <a:r>
              <a:rPr lang="zh-CN" altLang="en-US" dirty="0"/>
              <a:t>   </a:t>
            </a:r>
            <a:r>
              <a:rPr lang="en-US" altLang="zh-CN" dirty="0"/>
              <a:t>=</a:t>
            </a:r>
            <a:endParaRPr lang="en-US" dirty="0"/>
          </a:p>
        </p:txBody>
      </p:sp>
      <p:pic>
        <p:nvPicPr>
          <p:cNvPr id="20" name="Picture 19">
            <a:extLst>
              <a:ext uri="{FF2B5EF4-FFF2-40B4-BE49-F238E27FC236}">
                <a16:creationId xmlns:a16="http://schemas.microsoft.com/office/drawing/2014/main" id="{8A61DC29-4603-B543-AA46-8F81B9EFF5CC}"/>
              </a:ext>
            </a:extLst>
          </p:cNvPr>
          <p:cNvPicPr>
            <a:picLocks noChangeAspect="1"/>
          </p:cNvPicPr>
          <p:nvPr/>
        </p:nvPicPr>
        <p:blipFill>
          <a:blip r:embed="rId5"/>
          <a:stretch>
            <a:fillRect/>
          </a:stretch>
        </p:blipFill>
        <p:spPr>
          <a:xfrm>
            <a:off x="6981090" y="3609794"/>
            <a:ext cx="3251200" cy="2375877"/>
          </a:xfrm>
          <a:prstGeom prst="rect">
            <a:avLst/>
          </a:prstGeom>
        </p:spPr>
      </p:pic>
      <p:pic>
        <p:nvPicPr>
          <p:cNvPr id="11" name="Online Media 10" descr="Recorded Sound">
            <a:hlinkClick r:id="" action="ppaction://media"/>
            <a:extLst>
              <a:ext uri="{FF2B5EF4-FFF2-40B4-BE49-F238E27FC236}">
                <a16:creationId xmlns:a16="http://schemas.microsoft.com/office/drawing/2014/main" id="{1F1442FB-DE90-4B4C-A657-674BCA0170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7380" y="5939281"/>
            <a:ext cx="812800" cy="812800"/>
          </a:xfrm>
          <a:prstGeom prst="rect">
            <a:avLst/>
          </a:prstGeom>
        </p:spPr>
      </p:pic>
    </p:spTree>
    <p:extLst>
      <p:ext uri="{BB962C8B-B14F-4D97-AF65-F5344CB8AC3E}">
        <p14:creationId xmlns:p14="http://schemas.microsoft.com/office/powerpoint/2010/main" val="3067102148"/>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7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altLang="zh-CN" sz="2600" kern="1200">
                <a:solidFill>
                  <a:srgbClr val="FFFFFF"/>
                </a:solidFill>
                <a:latin typeface="+mj-lt"/>
                <a:ea typeface="+mj-ea"/>
                <a:cs typeface="+mj-cs"/>
              </a:rPr>
              <a:t>Limitation</a:t>
            </a:r>
            <a:endParaRPr lang="en-US" sz="2600" kern="120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60203908-7AF7-9D4F-BA0E-1DD80AE2DBEA}"/>
              </a:ext>
            </a:extLst>
          </p:cNvPr>
          <p:cNvPicPr>
            <a:picLocks noChangeAspect="1"/>
          </p:cNvPicPr>
          <p:nvPr/>
        </p:nvPicPr>
        <p:blipFill>
          <a:blip r:embed="rId4"/>
          <a:stretch>
            <a:fillRect/>
          </a:stretch>
        </p:blipFill>
        <p:spPr>
          <a:xfrm>
            <a:off x="4032514" y="2364030"/>
            <a:ext cx="6202499" cy="4930987"/>
          </a:xfrm>
          <a:prstGeom prst="rect">
            <a:avLst/>
          </a:prstGeom>
        </p:spPr>
      </p:pic>
      <p:sp>
        <p:nvSpPr>
          <p:cNvPr id="3" name="TextBox 2">
            <a:extLst>
              <a:ext uri="{FF2B5EF4-FFF2-40B4-BE49-F238E27FC236}">
                <a16:creationId xmlns:a16="http://schemas.microsoft.com/office/drawing/2014/main" id="{2D64153A-0019-4449-AD36-7D1E0B2ECF8E}"/>
              </a:ext>
            </a:extLst>
          </p:cNvPr>
          <p:cNvSpPr txBox="1"/>
          <p:nvPr/>
        </p:nvSpPr>
        <p:spPr>
          <a:xfrm>
            <a:off x="2638953" y="437017"/>
            <a:ext cx="3999192" cy="400110"/>
          </a:xfrm>
          <a:prstGeom prst="rect">
            <a:avLst/>
          </a:prstGeom>
          <a:noFill/>
        </p:spPr>
        <p:txBody>
          <a:bodyPr wrap="square" rtlCol="0">
            <a:spAutoFit/>
          </a:bodyPr>
          <a:lstStyle/>
          <a:p>
            <a:pPr>
              <a:spcAft>
                <a:spcPts val="600"/>
              </a:spcAft>
            </a:pPr>
            <a:r>
              <a:rPr lang="zh-CN" altLang="en-US" sz="2000" dirty="0">
                <a:highlight>
                  <a:srgbClr val="FFFF00"/>
                </a:highlight>
              </a:rPr>
              <a:t>* </a:t>
            </a:r>
            <a:r>
              <a:rPr lang="en-US" altLang="zh-CN" sz="2000" dirty="0">
                <a:highlight>
                  <a:srgbClr val="FFFF00"/>
                </a:highlight>
              </a:rPr>
              <a:t>More</a:t>
            </a:r>
            <a:r>
              <a:rPr lang="zh-CN" altLang="en-US" sz="2000" dirty="0">
                <a:highlight>
                  <a:srgbClr val="FFFF00"/>
                </a:highlight>
              </a:rPr>
              <a:t> </a:t>
            </a:r>
            <a:r>
              <a:rPr lang="en-US" altLang="zh-CN" sz="2000" dirty="0">
                <a:highlight>
                  <a:srgbClr val="FFFF00"/>
                </a:highlight>
              </a:rPr>
              <a:t>work</a:t>
            </a:r>
            <a:r>
              <a:rPr lang="zh-CN" altLang="en-US" sz="2000" dirty="0">
                <a:highlight>
                  <a:srgbClr val="FFFF00"/>
                </a:highlight>
              </a:rPr>
              <a:t> </a:t>
            </a:r>
            <a:r>
              <a:rPr lang="en-US" altLang="zh-CN" sz="2000" dirty="0">
                <a:highlight>
                  <a:srgbClr val="FFFF00"/>
                </a:highlight>
              </a:rPr>
              <a:t>on</a:t>
            </a:r>
            <a:r>
              <a:rPr lang="zh-CN" altLang="en-US" sz="2000" dirty="0">
                <a:highlight>
                  <a:srgbClr val="FFFF00"/>
                </a:highlight>
              </a:rPr>
              <a:t> </a:t>
            </a:r>
            <a:r>
              <a:rPr lang="en-US" altLang="zh-CN" sz="2000" dirty="0">
                <a:highlight>
                  <a:srgbClr val="FFFF00"/>
                </a:highlight>
              </a:rPr>
              <a:t>feature</a:t>
            </a:r>
            <a:r>
              <a:rPr lang="zh-CN" altLang="en-US" sz="2000" dirty="0">
                <a:highlight>
                  <a:srgbClr val="FFFF00"/>
                </a:highlight>
              </a:rPr>
              <a:t> </a:t>
            </a:r>
            <a:r>
              <a:rPr lang="en-US" altLang="zh-CN" sz="2000" dirty="0">
                <a:highlight>
                  <a:srgbClr val="FFFF00"/>
                </a:highlight>
              </a:rPr>
              <a:t>engineer</a:t>
            </a:r>
            <a:endParaRPr lang="en-US" sz="2000">
              <a:highlight>
                <a:srgbClr val="FFFF00"/>
              </a:highlight>
            </a:endParaRPr>
          </a:p>
        </p:txBody>
      </p:sp>
      <p:sp>
        <p:nvSpPr>
          <p:cNvPr id="14" name="TextBox 13">
            <a:extLst>
              <a:ext uri="{FF2B5EF4-FFF2-40B4-BE49-F238E27FC236}">
                <a16:creationId xmlns:a16="http://schemas.microsoft.com/office/drawing/2014/main" id="{A2D79AF8-8223-5A4C-85D6-762BEF98B8C1}"/>
              </a:ext>
            </a:extLst>
          </p:cNvPr>
          <p:cNvSpPr txBox="1"/>
          <p:nvPr/>
        </p:nvSpPr>
        <p:spPr>
          <a:xfrm>
            <a:off x="2638953" y="1322033"/>
            <a:ext cx="3731741" cy="400110"/>
          </a:xfrm>
          <a:prstGeom prst="rect">
            <a:avLst/>
          </a:prstGeom>
          <a:noFill/>
        </p:spPr>
        <p:txBody>
          <a:bodyPr wrap="square" rtlCol="0">
            <a:spAutoFit/>
          </a:bodyPr>
          <a:lstStyle/>
          <a:p>
            <a:pPr>
              <a:spcAft>
                <a:spcPts val="600"/>
              </a:spcAft>
            </a:pPr>
            <a:r>
              <a:rPr lang="zh-CN" altLang="en-US" sz="2000" dirty="0">
                <a:highlight>
                  <a:srgbClr val="FFFF00"/>
                </a:highlight>
              </a:rPr>
              <a:t>* </a:t>
            </a:r>
            <a:r>
              <a:rPr lang="en-US" altLang="zh-CN" sz="2000" dirty="0">
                <a:highlight>
                  <a:srgbClr val="FFFF00"/>
                </a:highlight>
              </a:rPr>
              <a:t>More</a:t>
            </a:r>
            <a:r>
              <a:rPr lang="zh-CN" altLang="en-US" sz="2000" dirty="0">
                <a:highlight>
                  <a:srgbClr val="FFFF00"/>
                </a:highlight>
              </a:rPr>
              <a:t> </a:t>
            </a:r>
            <a:r>
              <a:rPr lang="en-US" altLang="zh-CN" sz="2000" dirty="0">
                <a:highlight>
                  <a:srgbClr val="FFFF00"/>
                </a:highlight>
              </a:rPr>
              <a:t>columns</a:t>
            </a:r>
            <a:r>
              <a:rPr lang="zh-CN" altLang="en-US" sz="2000" dirty="0">
                <a:highlight>
                  <a:srgbClr val="FFFF00"/>
                </a:highlight>
              </a:rPr>
              <a:t> </a:t>
            </a:r>
            <a:r>
              <a:rPr lang="en-US" altLang="zh-CN" sz="2000" dirty="0">
                <a:highlight>
                  <a:srgbClr val="FFFF00"/>
                </a:highlight>
              </a:rPr>
              <a:t>about</a:t>
            </a:r>
            <a:r>
              <a:rPr lang="zh-CN" altLang="en-US" sz="2000" dirty="0">
                <a:highlight>
                  <a:srgbClr val="FFFF00"/>
                </a:highlight>
              </a:rPr>
              <a:t> </a:t>
            </a:r>
            <a:r>
              <a:rPr lang="en-US" altLang="zh-CN" sz="2000" dirty="0">
                <a:highlight>
                  <a:srgbClr val="FFFF00"/>
                </a:highlight>
              </a:rPr>
              <a:t>room</a:t>
            </a:r>
            <a:r>
              <a:rPr lang="zh-CN" altLang="en-US" sz="2000" dirty="0">
                <a:highlight>
                  <a:srgbClr val="FFFF00"/>
                </a:highlight>
              </a:rPr>
              <a:t> </a:t>
            </a:r>
            <a:r>
              <a:rPr lang="en-US" altLang="zh-CN" sz="2000" dirty="0">
                <a:highlight>
                  <a:srgbClr val="FFFF00"/>
                </a:highlight>
              </a:rPr>
              <a:t>type</a:t>
            </a:r>
            <a:endParaRPr lang="en-US" sz="2000" dirty="0">
              <a:highlight>
                <a:srgbClr val="FFFF00"/>
              </a:highlight>
            </a:endParaRPr>
          </a:p>
        </p:txBody>
      </p:sp>
      <p:pic>
        <p:nvPicPr>
          <p:cNvPr id="7" name="Online Media 6" descr="Recorded Sound">
            <a:hlinkClick r:id="" action="ppaction://media"/>
            <a:extLst>
              <a:ext uri="{FF2B5EF4-FFF2-40B4-BE49-F238E27FC236}">
                <a16:creationId xmlns:a16="http://schemas.microsoft.com/office/drawing/2014/main" id="{53124C39-E152-E34A-9DD3-ED9526B88B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7146" y="5857309"/>
            <a:ext cx="812800" cy="812800"/>
          </a:xfrm>
          <a:prstGeom prst="rect">
            <a:avLst/>
          </a:prstGeom>
        </p:spPr>
      </p:pic>
    </p:spTree>
    <p:extLst>
      <p:ext uri="{BB962C8B-B14F-4D97-AF65-F5344CB8AC3E}">
        <p14:creationId xmlns:p14="http://schemas.microsoft.com/office/powerpoint/2010/main" val="887876497"/>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solidFill>
                  <a:srgbClr val="FFFFFF"/>
                </a:solidFill>
              </a:rPr>
              <a:t>Basic Data exploration</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What the first thing that we should know about dataset?</a:t>
            </a:r>
          </a:p>
        </p:txBody>
      </p:sp>
      <p:pic>
        <p:nvPicPr>
          <p:cNvPr id="6" name="Picture 5">
            <a:extLst>
              <a:ext uri="{FF2B5EF4-FFF2-40B4-BE49-F238E27FC236}">
                <a16:creationId xmlns:a16="http://schemas.microsoft.com/office/drawing/2014/main" id="{9AE0C47D-5B20-0F44-B1ED-85BBEBB99B93}"/>
              </a:ext>
            </a:extLst>
          </p:cNvPr>
          <p:cNvPicPr>
            <a:picLocks noChangeAspect="1"/>
          </p:cNvPicPr>
          <p:nvPr/>
        </p:nvPicPr>
        <p:blipFill>
          <a:blip r:embed="rId4"/>
          <a:stretch>
            <a:fillRect/>
          </a:stretch>
        </p:blipFill>
        <p:spPr>
          <a:xfrm>
            <a:off x="6426769" y="988484"/>
            <a:ext cx="5390093" cy="1185820"/>
          </a:xfrm>
          <a:prstGeom prst="rect">
            <a:avLst/>
          </a:prstGeom>
        </p:spPr>
      </p:pic>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5C7506EA-6C26-4946-81D4-7A8F6C8BD4B2}"/>
              </a:ext>
            </a:extLst>
          </p:cNvPr>
          <p:cNvPicPr>
            <a:picLocks noChangeAspect="1"/>
          </p:cNvPicPr>
          <p:nvPr/>
        </p:nvPicPr>
        <p:blipFill>
          <a:blip r:embed="rId5"/>
          <a:stretch>
            <a:fillRect/>
          </a:stretch>
        </p:blipFill>
        <p:spPr>
          <a:xfrm>
            <a:off x="6380433" y="3619507"/>
            <a:ext cx="5488890" cy="2519058"/>
          </a:xfrm>
          <a:prstGeom prst="rect">
            <a:avLst/>
          </a:prstGeom>
        </p:spPr>
      </p:pic>
      <p:pic>
        <p:nvPicPr>
          <p:cNvPr id="12" name="Online Media 11" descr="Recorded Sound">
            <a:hlinkClick r:id="" action="ppaction://media"/>
            <a:extLst>
              <a:ext uri="{FF2B5EF4-FFF2-40B4-BE49-F238E27FC236}">
                <a16:creationId xmlns:a16="http://schemas.microsoft.com/office/drawing/2014/main" id="{514A406C-FA6E-1547-81FD-0D43F15869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4768" y="6069070"/>
            <a:ext cx="812800" cy="812800"/>
          </a:xfrm>
          <a:prstGeom prst="rect">
            <a:avLst/>
          </a:prstGeom>
        </p:spPr>
      </p:pic>
    </p:spTree>
    <p:extLst>
      <p:ext uri="{BB962C8B-B14F-4D97-AF65-F5344CB8AC3E}">
        <p14:creationId xmlns:p14="http://schemas.microsoft.com/office/powerpoint/2010/main" val="3109438659"/>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75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altLang="zh-CN" sz="2600" kern="1200" dirty="0">
                <a:solidFill>
                  <a:srgbClr val="FFFFFF"/>
                </a:solidFill>
                <a:latin typeface="+mj-lt"/>
                <a:ea typeface="+mj-ea"/>
                <a:cs typeface="+mj-cs"/>
              </a:rPr>
              <a:t>Future</a:t>
            </a:r>
            <a:r>
              <a:rPr lang="zh-CN" altLang="en-US" sz="2600" kern="1200" dirty="0">
                <a:solidFill>
                  <a:srgbClr val="FFFFFF"/>
                </a:solidFill>
                <a:latin typeface="+mj-lt"/>
                <a:ea typeface="+mj-ea"/>
                <a:cs typeface="+mj-cs"/>
              </a:rPr>
              <a:t> </a:t>
            </a:r>
            <a:r>
              <a:rPr lang="en-US" altLang="zh-CN" sz="2600" kern="1200" dirty="0">
                <a:solidFill>
                  <a:srgbClr val="FFFFFF"/>
                </a:solidFill>
                <a:latin typeface="+mj-lt"/>
                <a:ea typeface="+mj-ea"/>
                <a:cs typeface="+mj-cs"/>
              </a:rPr>
              <a:t>Work</a:t>
            </a:r>
            <a:endParaRPr lang="en-US" sz="2600" kern="1200" dirty="0">
              <a:solidFill>
                <a:srgbClr val="FFFFFF"/>
              </a:solidFill>
              <a:latin typeface="+mj-lt"/>
              <a:ea typeface="+mj-ea"/>
              <a:cs typeface="+mj-cs"/>
            </a:endParaRPr>
          </a:p>
        </p:txBody>
      </p:sp>
      <p:pic>
        <p:nvPicPr>
          <p:cNvPr id="4" name="Online Media 3" descr="Recorded Sound">
            <a:hlinkClick r:id="" action="ppaction://media"/>
            <a:extLst>
              <a:ext uri="{FF2B5EF4-FFF2-40B4-BE49-F238E27FC236}">
                <a16:creationId xmlns:a16="http://schemas.microsoft.com/office/drawing/2014/main" id="{4B673B0C-7152-0740-A43F-7DE9AD0450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5427" y="5938795"/>
            <a:ext cx="812800" cy="812800"/>
          </a:xfrm>
          <a:prstGeom prst="rect">
            <a:avLst/>
          </a:prstGeom>
        </p:spPr>
      </p:pic>
    </p:spTree>
    <p:extLst>
      <p:ext uri="{BB962C8B-B14F-4D97-AF65-F5344CB8AC3E}">
        <p14:creationId xmlns:p14="http://schemas.microsoft.com/office/powerpoint/2010/main" val="161533562"/>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solidFill>
                  <a:srgbClr val="FFFFFF"/>
                </a:solidFill>
              </a:rPr>
              <a:t>Basic Data exploration</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Does features correlated with each other? </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C1FD1364-5A98-A848-85EC-1D59AA564463}"/>
              </a:ext>
            </a:extLst>
          </p:cNvPr>
          <p:cNvPicPr>
            <a:picLocks noChangeAspect="1"/>
          </p:cNvPicPr>
          <p:nvPr/>
        </p:nvPicPr>
        <p:blipFill>
          <a:blip r:embed="rId4"/>
          <a:stretch>
            <a:fillRect/>
          </a:stretch>
        </p:blipFill>
        <p:spPr>
          <a:xfrm>
            <a:off x="6315247" y="608160"/>
            <a:ext cx="5599941" cy="1677831"/>
          </a:xfrm>
          <a:prstGeom prst="rect">
            <a:avLst/>
          </a:prstGeom>
        </p:spPr>
      </p:pic>
      <p:pic>
        <p:nvPicPr>
          <p:cNvPr id="7" name="Picture 6">
            <a:extLst>
              <a:ext uri="{FF2B5EF4-FFF2-40B4-BE49-F238E27FC236}">
                <a16:creationId xmlns:a16="http://schemas.microsoft.com/office/drawing/2014/main" id="{1E6E3CA8-C276-2543-A0B6-F0A96DD07C73}"/>
              </a:ext>
            </a:extLst>
          </p:cNvPr>
          <p:cNvPicPr>
            <a:picLocks noChangeAspect="1"/>
          </p:cNvPicPr>
          <p:nvPr/>
        </p:nvPicPr>
        <p:blipFill>
          <a:blip r:embed="rId5"/>
          <a:stretch>
            <a:fillRect/>
          </a:stretch>
        </p:blipFill>
        <p:spPr>
          <a:xfrm>
            <a:off x="6425866" y="3556265"/>
            <a:ext cx="4747530" cy="2984497"/>
          </a:xfrm>
          <a:prstGeom prst="rect">
            <a:avLst/>
          </a:prstGeom>
        </p:spPr>
      </p:pic>
      <p:pic>
        <p:nvPicPr>
          <p:cNvPr id="16" name="Online Media 15" descr="slide2">
            <a:hlinkClick r:id="" action="ppaction://media"/>
            <a:extLst>
              <a:ext uri="{FF2B5EF4-FFF2-40B4-BE49-F238E27FC236}">
                <a16:creationId xmlns:a16="http://schemas.microsoft.com/office/drawing/2014/main" id="{98BA04F1-D475-DF4C-9AE7-74B7DD15AA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4062" y="6134362"/>
            <a:ext cx="812800" cy="812800"/>
          </a:xfrm>
          <a:prstGeom prst="rect">
            <a:avLst/>
          </a:prstGeom>
        </p:spPr>
      </p:pic>
    </p:spTree>
    <p:extLst>
      <p:ext uri="{BB962C8B-B14F-4D97-AF65-F5344CB8AC3E}">
        <p14:creationId xmlns:p14="http://schemas.microsoft.com/office/powerpoint/2010/main" val="2032112826"/>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3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a:solidFill>
                  <a:srgbClr val="FFFFFF"/>
                </a:solidFill>
              </a:rPr>
              <a:t>Basic Data exploration</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Any missing values?</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ell phone&#10;&#10;Description automatically generated">
            <a:extLst>
              <a:ext uri="{FF2B5EF4-FFF2-40B4-BE49-F238E27FC236}">
                <a16:creationId xmlns:a16="http://schemas.microsoft.com/office/drawing/2014/main" id="{B9FD5D2A-7AD0-2448-99B6-5DFA56BD1860}"/>
              </a:ext>
            </a:extLst>
          </p:cNvPr>
          <p:cNvPicPr>
            <a:picLocks noChangeAspect="1"/>
          </p:cNvPicPr>
          <p:nvPr/>
        </p:nvPicPr>
        <p:blipFill>
          <a:blip r:embed="rId4"/>
          <a:stretch>
            <a:fillRect/>
          </a:stretch>
        </p:blipFill>
        <p:spPr>
          <a:xfrm>
            <a:off x="6191464" y="394887"/>
            <a:ext cx="5720862" cy="202252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F690EC7-C134-624E-A7DA-486F94E90091}"/>
              </a:ext>
            </a:extLst>
          </p:cNvPr>
          <p:cNvPicPr>
            <a:picLocks noChangeAspect="1"/>
          </p:cNvPicPr>
          <p:nvPr/>
        </p:nvPicPr>
        <p:blipFill>
          <a:blip r:embed="rId5"/>
          <a:stretch>
            <a:fillRect/>
          </a:stretch>
        </p:blipFill>
        <p:spPr>
          <a:xfrm>
            <a:off x="6526256" y="4292070"/>
            <a:ext cx="5386070" cy="1814951"/>
          </a:xfrm>
          <a:prstGeom prst="rect">
            <a:avLst/>
          </a:prstGeom>
        </p:spPr>
      </p:pic>
      <p:sp>
        <p:nvSpPr>
          <p:cNvPr id="14" name="TextBox 13">
            <a:extLst>
              <a:ext uri="{FF2B5EF4-FFF2-40B4-BE49-F238E27FC236}">
                <a16:creationId xmlns:a16="http://schemas.microsoft.com/office/drawing/2014/main" id="{96A4B79C-513B-9943-8E44-2712768714DE}"/>
              </a:ext>
            </a:extLst>
          </p:cNvPr>
          <p:cNvSpPr txBox="1"/>
          <p:nvPr/>
        </p:nvSpPr>
        <p:spPr>
          <a:xfrm>
            <a:off x="7887559" y="3756991"/>
            <a:ext cx="2328672" cy="369332"/>
          </a:xfrm>
          <a:prstGeom prst="rect">
            <a:avLst/>
          </a:prstGeom>
          <a:noFill/>
        </p:spPr>
        <p:txBody>
          <a:bodyPr wrap="square" rtlCol="0">
            <a:spAutoFit/>
          </a:bodyPr>
          <a:lstStyle/>
          <a:p>
            <a:r>
              <a:rPr lang="en-US" altLang="zh-CN" dirty="0">
                <a:highlight>
                  <a:srgbClr val="FFFF00"/>
                </a:highlight>
              </a:rPr>
              <a:t>(</a:t>
            </a:r>
            <a:r>
              <a:rPr lang="en-US" dirty="0">
                <a:highlight>
                  <a:srgbClr val="FFFF00"/>
                </a:highlight>
              </a:rPr>
              <a:t>Af</a:t>
            </a:r>
            <a:r>
              <a:rPr lang="en-US" altLang="zh-CN" dirty="0">
                <a:highlight>
                  <a:srgbClr val="FFFF00"/>
                </a:highlight>
              </a:rPr>
              <a:t>ter</a:t>
            </a:r>
            <a:r>
              <a:rPr lang="zh-CN" altLang="en-US" dirty="0">
                <a:highlight>
                  <a:srgbClr val="FFFF00"/>
                </a:highlight>
              </a:rPr>
              <a:t> </a:t>
            </a:r>
            <a:r>
              <a:rPr lang="en-US" altLang="zh-CN" dirty="0">
                <a:highlight>
                  <a:srgbClr val="FFFF00"/>
                </a:highlight>
              </a:rPr>
              <a:t>filling</a:t>
            </a:r>
            <a:r>
              <a:rPr lang="zh-CN" altLang="en-US" dirty="0">
                <a:highlight>
                  <a:srgbClr val="FFFF00"/>
                </a:highlight>
              </a:rPr>
              <a:t> </a:t>
            </a:r>
            <a:r>
              <a:rPr lang="en-US" altLang="zh-CN" dirty="0">
                <a:highlight>
                  <a:srgbClr val="FFFF00"/>
                </a:highlight>
              </a:rPr>
              <a:t>by</a:t>
            </a:r>
            <a:r>
              <a:rPr lang="zh-CN" altLang="en-US" dirty="0">
                <a:highlight>
                  <a:srgbClr val="FFFF00"/>
                </a:highlight>
              </a:rPr>
              <a:t> </a:t>
            </a:r>
            <a:r>
              <a:rPr lang="en-US" altLang="zh-CN" dirty="0">
                <a:highlight>
                  <a:srgbClr val="FFFF00"/>
                </a:highlight>
              </a:rPr>
              <a:t>mode)</a:t>
            </a:r>
            <a:endParaRPr lang="en-US" dirty="0">
              <a:highlight>
                <a:srgbClr val="FFFF00"/>
              </a:highlight>
            </a:endParaRPr>
          </a:p>
        </p:txBody>
      </p:sp>
      <p:pic>
        <p:nvPicPr>
          <p:cNvPr id="16" name="Online Media 15" descr="slide3">
            <a:hlinkClick r:id="" action="ppaction://media"/>
            <a:extLst>
              <a:ext uri="{FF2B5EF4-FFF2-40B4-BE49-F238E27FC236}">
                <a16:creationId xmlns:a16="http://schemas.microsoft.com/office/drawing/2014/main" id="{3218138E-9ABB-304B-9741-345C17AFB3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9526" y="6107021"/>
            <a:ext cx="812800" cy="812800"/>
          </a:xfrm>
          <a:prstGeom prst="rect">
            <a:avLst/>
          </a:prstGeom>
        </p:spPr>
      </p:pic>
    </p:spTree>
    <p:extLst>
      <p:ext uri="{BB962C8B-B14F-4D97-AF65-F5344CB8AC3E}">
        <p14:creationId xmlns:p14="http://schemas.microsoft.com/office/powerpoint/2010/main" val="3642750545"/>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fontScale="90000"/>
          </a:bodyPr>
          <a:lstStyle/>
          <a:p>
            <a:pPr algn="l"/>
            <a:r>
              <a:rPr lang="en-US" dirty="0">
                <a:solidFill>
                  <a:srgbClr val="FFFFFF"/>
                </a:solidFill>
              </a:rPr>
              <a:t>Feature engineering &amp; data cleaning</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Drop unhelpful features to make prediction more accuracy and efficiency </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A4B79C-513B-9943-8E44-2712768714DE}"/>
              </a:ext>
            </a:extLst>
          </p:cNvPr>
          <p:cNvSpPr txBox="1"/>
          <p:nvPr/>
        </p:nvSpPr>
        <p:spPr>
          <a:xfrm>
            <a:off x="7887559" y="3756991"/>
            <a:ext cx="2328672" cy="369332"/>
          </a:xfrm>
          <a:prstGeom prst="rect">
            <a:avLst/>
          </a:prstGeom>
          <a:noFill/>
        </p:spPr>
        <p:txBody>
          <a:bodyPr wrap="square" rtlCol="0">
            <a:spAutoFit/>
          </a:bodyPr>
          <a:lstStyle/>
          <a:p>
            <a:r>
              <a:rPr lang="en-US" altLang="zh-CN" dirty="0">
                <a:highlight>
                  <a:srgbClr val="FFFF00"/>
                </a:highlight>
              </a:rPr>
              <a:t>(</a:t>
            </a:r>
            <a:r>
              <a:rPr lang="en-US" dirty="0">
                <a:highlight>
                  <a:srgbClr val="FFFF00"/>
                </a:highlight>
              </a:rPr>
              <a:t>Af</a:t>
            </a:r>
            <a:r>
              <a:rPr lang="en-US" altLang="zh-CN" dirty="0">
                <a:highlight>
                  <a:srgbClr val="FFFF00"/>
                </a:highlight>
              </a:rPr>
              <a:t>ter</a:t>
            </a:r>
            <a:r>
              <a:rPr lang="zh-CN" altLang="en-US" dirty="0">
                <a:highlight>
                  <a:srgbClr val="FFFF00"/>
                </a:highlight>
              </a:rPr>
              <a:t> </a:t>
            </a:r>
            <a:r>
              <a:rPr lang="en-US" altLang="zh-CN" dirty="0">
                <a:highlight>
                  <a:srgbClr val="FFFF00"/>
                </a:highlight>
              </a:rPr>
              <a:t>cleaning dataset)</a:t>
            </a:r>
            <a:endParaRPr lang="en-US" dirty="0">
              <a:highlight>
                <a:srgbClr val="FFFF00"/>
              </a:highlight>
            </a:endParaRPr>
          </a:p>
        </p:txBody>
      </p:sp>
      <p:pic>
        <p:nvPicPr>
          <p:cNvPr id="7" name="Picture 6" descr="A close up of a logo&#10;&#10;Description automatically generated">
            <a:extLst>
              <a:ext uri="{FF2B5EF4-FFF2-40B4-BE49-F238E27FC236}">
                <a16:creationId xmlns:a16="http://schemas.microsoft.com/office/drawing/2014/main" id="{09BF9B5F-1BD1-0640-B1A6-C0E471736E89}"/>
              </a:ext>
            </a:extLst>
          </p:cNvPr>
          <p:cNvPicPr>
            <a:picLocks noChangeAspect="1"/>
          </p:cNvPicPr>
          <p:nvPr/>
        </p:nvPicPr>
        <p:blipFill>
          <a:blip r:embed="rId4"/>
          <a:stretch>
            <a:fillRect/>
          </a:stretch>
        </p:blipFill>
        <p:spPr>
          <a:xfrm>
            <a:off x="6491718" y="460377"/>
            <a:ext cx="5585323" cy="1630829"/>
          </a:xfrm>
          <a:prstGeom prst="rect">
            <a:avLst/>
          </a:prstGeom>
        </p:spPr>
      </p:pic>
      <p:pic>
        <p:nvPicPr>
          <p:cNvPr id="10" name="Picture 9" descr="A close up of a logo&#10;&#10;Description automatically generated">
            <a:extLst>
              <a:ext uri="{FF2B5EF4-FFF2-40B4-BE49-F238E27FC236}">
                <a16:creationId xmlns:a16="http://schemas.microsoft.com/office/drawing/2014/main" id="{F41EEFD5-CB53-B74E-A384-9C013007BD78}"/>
              </a:ext>
            </a:extLst>
          </p:cNvPr>
          <p:cNvPicPr>
            <a:picLocks noChangeAspect="1"/>
          </p:cNvPicPr>
          <p:nvPr/>
        </p:nvPicPr>
        <p:blipFill>
          <a:blip r:embed="rId5"/>
          <a:stretch>
            <a:fillRect/>
          </a:stretch>
        </p:blipFill>
        <p:spPr>
          <a:xfrm>
            <a:off x="6325153" y="4706831"/>
            <a:ext cx="5866847" cy="1098127"/>
          </a:xfrm>
          <a:prstGeom prst="rect">
            <a:avLst/>
          </a:prstGeom>
        </p:spPr>
      </p:pic>
      <p:pic>
        <p:nvPicPr>
          <p:cNvPr id="19" name="Online Media 18" descr="Recorded Sound">
            <a:hlinkClick r:id="" action="ppaction://media"/>
            <a:extLst>
              <a:ext uri="{FF2B5EF4-FFF2-40B4-BE49-F238E27FC236}">
                <a16:creationId xmlns:a16="http://schemas.microsoft.com/office/drawing/2014/main" id="{6A58F22F-8BFA-AB49-9FC4-C59B626C9E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4241" y="5991223"/>
            <a:ext cx="812800" cy="812800"/>
          </a:xfrm>
          <a:prstGeom prst="rect">
            <a:avLst/>
          </a:prstGeom>
        </p:spPr>
      </p:pic>
    </p:spTree>
    <p:extLst>
      <p:ext uri="{BB962C8B-B14F-4D97-AF65-F5344CB8AC3E}">
        <p14:creationId xmlns:p14="http://schemas.microsoft.com/office/powerpoint/2010/main" val="560984056"/>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Data Mining &amp; PCA </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What kind of information we can get from Principal Component Analysis?</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2A2C4DC-6A97-0E4B-B66C-1B9FDD810E9C}"/>
              </a:ext>
            </a:extLst>
          </p:cNvPr>
          <p:cNvSpPr txBox="1"/>
          <p:nvPr/>
        </p:nvSpPr>
        <p:spPr>
          <a:xfrm>
            <a:off x="6473952" y="565362"/>
            <a:ext cx="458419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Since PCA does not work well for categorical data, so that we can create dummy for [﻿'</a:t>
            </a:r>
            <a:r>
              <a:rPr lang="en-US" dirty="0" err="1"/>
              <a:t>neighbourhood_group</a:t>
            </a:r>
            <a:r>
              <a:rPr lang="en-US" dirty="0"/>
              <a:t>’] and [﻿'</a:t>
            </a:r>
            <a:r>
              <a:rPr lang="en-US" dirty="0" err="1"/>
              <a:t>room_type</a:t>
            </a:r>
            <a:r>
              <a:rPr lang="en-US" dirty="0"/>
              <a:t>’] to make them as binary;</a:t>
            </a:r>
          </a:p>
          <a:p>
            <a:pPr marL="285750" indent="-285750">
              <a:buFont typeface="Arial" panose="020B0604020202020204" pitchFamily="34" charset="0"/>
              <a:buChar char="•"/>
            </a:pPr>
            <a:r>
              <a:rPr lang="en-US" dirty="0"/>
              <a:t>Moreover, PCA is effected by scale so we need to scale the features in the data before applying PCA</a:t>
            </a:r>
          </a:p>
          <a:p>
            <a:endParaRPr lang="en-US" dirty="0"/>
          </a:p>
        </p:txBody>
      </p:sp>
      <p:pic>
        <p:nvPicPr>
          <p:cNvPr id="5" name="Picture 4">
            <a:extLst>
              <a:ext uri="{FF2B5EF4-FFF2-40B4-BE49-F238E27FC236}">
                <a16:creationId xmlns:a16="http://schemas.microsoft.com/office/drawing/2014/main" id="{866786ED-0C95-1A4A-935D-DA83BCE7F5E2}"/>
              </a:ext>
            </a:extLst>
          </p:cNvPr>
          <p:cNvPicPr>
            <a:picLocks noChangeAspect="1"/>
          </p:cNvPicPr>
          <p:nvPr/>
        </p:nvPicPr>
        <p:blipFill>
          <a:blip r:embed="rId4"/>
          <a:stretch>
            <a:fillRect/>
          </a:stretch>
        </p:blipFill>
        <p:spPr>
          <a:xfrm>
            <a:off x="6834871" y="3778756"/>
            <a:ext cx="4487118" cy="302880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322FC5D-958D-8940-A886-B93A8279BC0F}"/>
              </a:ext>
            </a:extLst>
          </p:cNvPr>
          <p:cNvPicPr>
            <a:picLocks noChangeAspect="1"/>
          </p:cNvPicPr>
          <p:nvPr/>
        </p:nvPicPr>
        <p:blipFill>
          <a:blip r:embed="rId5"/>
          <a:stretch>
            <a:fillRect/>
          </a:stretch>
        </p:blipFill>
        <p:spPr>
          <a:xfrm>
            <a:off x="6473952" y="2963557"/>
            <a:ext cx="5320030" cy="634225"/>
          </a:xfrm>
          <a:prstGeom prst="rect">
            <a:avLst/>
          </a:prstGeom>
        </p:spPr>
      </p:pic>
      <p:pic>
        <p:nvPicPr>
          <p:cNvPr id="12" name="Online Media 11" descr="slide6">
            <a:hlinkClick r:id="" action="ppaction://media"/>
            <a:extLst>
              <a:ext uri="{FF2B5EF4-FFF2-40B4-BE49-F238E27FC236}">
                <a16:creationId xmlns:a16="http://schemas.microsoft.com/office/drawing/2014/main" id="{56BF0BFC-CE8B-6242-8194-D703733992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1616" y="5982569"/>
            <a:ext cx="812800" cy="812800"/>
          </a:xfrm>
          <a:prstGeom prst="rect">
            <a:avLst/>
          </a:prstGeom>
        </p:spPr>
      </p:pic>
    </p:spTree>
    <p:extLst>
      <p:ext uri="{BB962C8B-B14F-4D97-AF65-F5344CB8AC3E}">
        <p14:creationId xmlns:p14="http://schemas.microsoft.com/office/powerpoint/2010/main" val="581706788"/>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Supervised learning on [</a:t>
            </a:r>
            <a:r>
              <a:rPr lang="en-US" dirty="0" err="1">
                <a:solidFill>
                  <a:srgbClr val="FFFFFF"/>
                </a:solidFill>
              </a:rPr>
              <a:t>room_type</a:t>
            </a:r>
            <a:r>
              <a:rPr lang="en-US" dirty="0">
                <a:solidFill>
                  <a:srgbClr val="FFFFFF"/>
                </a:solidFill>
              </a:rPr>
              <a:t>]</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Determine unknown records which class belongs to</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A4B79C-513B-9943-8E44-2712768714DE}"/>
              </a:ext>
            </a:extLst>
          </p:cNvPr>
          <p:cNvSpPr txBox="1"/>
          <p:nvPr/>
        </p:nvSpPr>
        <p:spPr>
          <a:xfrm>
            <a:off x="6465362" y="839557"/>
            <a:ext cx="5351500" cy="1477328"/>
          </a:xfrm>
          <a:prstGeom prst="rect">
            <a:avLst/>
          </a:prstGeom>
          <a:noFill/>
        </p:spPr>
        <p:txBody>
          <a:bodyPr wrap="square" rtlCol="0">
            <a:spAutoFit/>
          </a:bodyPr>
          <a:lstStyle/>
          <a:p>
            <a:r>
              <a:rPr lang="en-US" dirty="0"/>
              <a:t>*In term of supervised learning, we need to separate target from original dataset, in this case, I would like use supervised learning to identify the [</a:t>
            </a:r>
            <a:r>
              <a:rPr lang="en-US" dirty="0" err="1"/>
              <a:t>room_type</a:t>
            </a:r>
            <a:r>
              <a:rPr lang="en-US" dirty="0"/>
              <a:t>] whether it is </a:t>
            </a:r>
            <a:r>
              <a:rPr lang="en-US" dirty="0">
                <a:highlight>
                  <a:srgbClr val="FFFF00"/>
                </a:highlight>
              </a:rPr>
              <a:t>[Private room] or not </a:t>
            </a:r>
          </a:p>
          <a:p>
            <a:endParaRPr lang="en-US" dirty="0"/>
          </a:p>
        </p:txBody>
      </p:sp>
      <p:pic>
        <p:nvPicPr>
          <p:cNvPr id="8" name="Picture 7" descr="A screenshot of a social media post&#10;&#10;Description automatically generated">
            <a:extLst>
              <a:ext uri="{FF2B5EF4-FFF2-40B4-BE49-F238E27FC236}">
                <a16:creationId xmlns:a16="http://schemas.microsoft.com/office/drawing/2014/main" id="{E1E33546-FAB9-E34F-BABB-B51C5C0FCB73}"/>
              </a:ext>
            </a:extLst>
          </p:cNvPr>
          <p:cNvPicPr>
            <a:picLocks noChangeAspect="1"/>
          </p:cNvPicPr>
          <p:nvPr/>
        </p:nvPicPr>
        <p:blipFill>
          <a:blip r:embed="rId4"/>
          <a:stretch>
            <a:fillRect/>
          </a:stretch>
        </p:blipFill>
        <p:spPr>
          <a:xfrm>
            <a:off x="6465362" y="2548400"/>
            <a:ext cx="5493252" cy="3985431"/>
          </a:xfrm>
          <a:prstGeom prst="rect">
            <a:avLst/>
          </a:prstGeom>
        </p:spPr>
      </p:pic>
      <p:pic>
        <p:nvPicPr>
          <p:cNvPr id="4" name="Online Media 3" descr="Recorded Sound">
            <a:hlinkClick r:id="" action="ppaction://media"/>
            <a:extLst>
              <a:ext uri="{FF2B5EF4-FFF2-40B4-BE49-F238E27FC236}">
                <a16:creationId xmlns:a16="http://schemas.microsoft.com/office/drawing/2014/main" id="{A37C7E58-F26E-BB4C-ABFC-EA5A017334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5814" y="6127431"/>
            <a:ext cx="812800" cy="812800"/>
          </a:xfrm>
          <a:prstGeom prst="rect">
            <a:avLst/>
          </a:prstGeom>
        </p:spPr>
      </p:pic>
    </p:spTree>
    <p:extLst>
      <p:ext uri="{BB962C8B-B14F-4D97-AF65-F5344CB8AC3E}">
        <p14:creationId xmlns:p14="http://schemas.microsoft.com/office/powerpoint/2010/main" val="3757452048"/>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Split data set</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r>
              <a:rPr lang="en-US" dirty="0">
                <a:solidFill>
                  <a:srgbClr val="20AC1C"/>
                </a:solidFill>
              </a:rPr>
              <a:t>Training &amp; Testing split</a:t>
            </a: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A4B79C-513B-9943-8E44-2712768714DE}"/>
              </a:ext>
            </a:extLst>
          </p:cNvPr>
          <p:cNvSpPr txBox="1"/>
          <p:nvPr/>
        </p:nvSpPr>
        <p:spPr>
          <a:xfrm>
            <a:off x="6465362" y="489535"/>
            <a:ext cx="5351500" cy="2031325"/>
          </a:xfrm>
          <a:prstGeom prst="rect">
            <a:avLst/>
          </a:prstGeom>
          <a:noFill/>
        </p:spPr>
        <p:txBody>
          <a:bodyPr wrap="square" rtlCol="0">
            <a:spAutoFit/>
          </a:bodyPr>
          <a:lstStyle/>
          <a:p>
            <a:r>
              <a:rPr lang="en-US" dirty="0"/>
              <a:t>*Before apply ML algorithm, we need to spilt dataset as training and testing. In this case, we use training set to fit model, and use testing to test performance for our model.</a:t>
            </a:r>
          </a:p>
          <a:p>
            <a:endParaRPr lang="en-US" dirty="0"/>
          </a:p>
          <a:p>
            <a:r>
              <a:rPr lang="en-US" dirty="0"/>
              <a:t>*Moreover, we also need to transform both train and test again before fitting model.</a:t>
            </a:r>
          </a:p>
        </p:txBody>
      </p:sp>
      <p:pic>
        <p:nvPicPr>
          <p:cNvPr id="5" name="Picture 4" descr="A screenshot of a cell phone&#10;&#10;Description automatically generated">
            <a:extLst>
              <a:ext uri="{FF2B5EF4-FFF2-40B4-BE49-F238E27FC236}">
                <a16:creationId xmlns:a16="http://schemas.microsoft.com/office/drawing/2014/main" id="{6E42EFD5-92A7-AA4A-9EDC-8F9F6457D597}"/>
              </a:ext>
            </a:extLst>
          </p:cNvPr>
          <p:cNvPicPr>
            <a:picLocks noChangeAspect="1"/>
          </p:cNvPicPr>
          <p:nvPr/>
        </p:nvPicPr>
        <p:blipFill>
          <a:blip r:embed="rId4"/>
          <a:stretch>
            <a:fillRect/>
          </a:stretch>
        </p:blipFill>
        <p:spPr>
          <a:xfrm>
            <a:off x="6345682" y="4035551"/>
            <a:ext cx="5676992" cy="1591563"/>
          </a:xfrm>
          <a:prstGeom prst="rect">
            <a:avLst/>
          </a:prstGeom>
        </p:spPr>
      </p:pic>
      <p:pic>
        <p:nvPicPr>
          <p:cNvPr id="4" name="Online Media 3" descr="Recorded Sound">
            <a:hlinkClick r:id="" action="ppaction://media"/>
            <a:extLst>
              <a:ext uri="{FF2B5EF4-FFF2-40B4-BE49-F238E27FC236}">
                <a16:creationId xmlns:a16="http://schemas.microsoft.com/office/drawing/2014/main" id="{43CAF92E-E3A1-654A-90B1-B7D168B938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9874" y="5987288"/>
            <a:ext cx="812800" cy="812800"/>
          </a:xfrm>
          <a:prstGeom prst="rect">
            <a:avLst/>
          </a:prstGeom>
        </p:spPr>
      </p:pic>
    </p:spTree>
    <p:extLst>
      <p:ext uri="{BB962C8B-B14F-4D97-AF65-F5344CB8AC3E}">
        <p14:creationId xmlns:p14="http://schemas.microsoft.com/office/powerpoint/2010/main" val="1238984116"/>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77D8BB-B1DB-C64B-B636-039E1CC3DACE}"/>
              </a:ext>
            </a:extLst>
          </p:cNvPr>
          <p:cNvSpPr>
            <a:spLocks noGrp="1"/>
          </p:cNvSpPr>
          <p:nvPr>
            <p:ph type="ctrTitle"/>
          </p:nvPr>
        </p:nvSpPr>
        <p:spPr>
          <a:xfrm>
            <a:off x="1018604" y="1053042"/>
            <a:ext cx="4458424" cy="3068357"/>
          </a:xfrm>
        </p:spPr>
        <p:txBody>
          <a:bodyPr>
            <a:normAutofit/>
          </a:bodyPr>
          <a:lstStyle/>
          <a:p>
            <a:pPr algn="l"/>
            <a:r>
              <a:rPr lang="en-US" dirty="0">
                <a:solidFill>
                  <a:srgbClr val="FFFFFF"/>
                </a:solidFill>
              </a:rPr>
              <a:t>Cross Validation</a:t>
            </a:r>
          </a:p>
        </p:txBody>
      </p:sp>
      <p:sp>
        <p:nvSpPr>
          <p:cNvPr id="3" name="Subtitle 2">
            <a:extLst>
              <a:ext uri="{FF2B5EF4-FFF2-40B4-BE49-F238E27FC236}">
                <a16:creationId xmlns:a16="http://schemas.microsoft.com/office/drawing/2014/main" id="{D46B82E5-ADAE-4D49-97B0-F242B290AAF2}"/>
              </a:ext>
            </a:extLst>
          </p:cNvPr>
          <p:cNvSpPr>
            <a:spLocks noGrp="1"/>
          </p:cNvSpPr>
          <p:nvPr>
            <p:ph type="subTitle" idx="1"/>
          </p:nvPr>
        </p:nvSpPr>
        <p:spPr>
          <a:xfrm>
            <a:off x="1018604" y="4292070"/>
            <a:ext cx="4458424" cy="1512888"/>
          </a:xfrm>
        </p:spPr>
        <p:txBody>
          <a:bodyPr>
            <a:normAutofit/>
          </a:bodyPr>
          <a:lstStyle/>
          <a:p>
            <a:pPr algn="l">
              <a:lnSpc>
                <a:spcPct val="100000"/>
              </a:lnSpc>
            </a:pPr>
            <a:r>
              <a:rPr lang="en-US" dirty="0">
                <a:solidFill>
                  <a:srgbClr val="20AC1C"/>
                </a:solidFill>
              </a:rPr>
              <a:t>How do we generalize our model to other dataset?</a:t>
            </a:r>
          </a:p>
          <a:p>
            <a:pPr algn="l">
              <a:lnSpc>
                <a:spcPct val="100000"/>
              </a:lnSpc>
            </a:pPr>
            <a:endParaRPr lang="en-US" dirty="0">
              <a:solidFill>
                <a:srgbClr val="20AC1C"/>
              </a:solidFill>
            </a:endParaRPr>
          </a:p>
        </p:txBody>
      </p:sp>
      <p:cxnSp>
        <p:nvCxnSpPr>
          <p:cNvPr id="15" name="Straight Connector 1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3">
            <a:extLst>
              <a:ext uri="{FF2B5EF4-FFF2-40B4-BE49-F238E27FC236}">
                <a16:creationId xmlns:a16="http://schemas.microsoft.com/office/drawing/2014/main" id="{A438237B-D115-7741-94C0-C9F892536BAE}"/>
              </a:ext>
            </a:extLst>
          </p:cNvPr>
          <p:cNvPicPr>
            <a:picLocks noChangeAspect="1" noChangeArrowheads="1"/>
          </p:cNvPicPr>
          <p:nvPr/>
        </p:nvPicPr>
        <p:blipFill>
          <a:blip r:embed="rId4" cstate="print"/>
          <a:srcRect t="-124"/>
          <a:stretch>
            <a:fillRect/>
          </a:stretch>
        </p:blipFill>
        <p:spPr bwMode="auto">
          <a:xfrm>
            <a:off x="6338411" y="2142165"/>
            <a:ext cx="5691534" cy="2573669"/>
          </a:xfrm>
          <a:prstGeom prst="rect">
            <a:avLst/>
          </a:prstGeom>
          <a:noFill/>
          <a:ln w="9525">
            <a:noFill/>
            <a:miter lim="800000"/>
            <a:headEnd/>
            <a:tailEnd/>
          </a:ln>
        </p:spPr>
      </p:pic>
      <p:pic>
        <p:nvPicPr>
          <p:cNvPr id="6" name="Online Media 5" descr="Recorded Sound">
            <a:hlinkClick r:id="" action="ppaction://media"/>
            <a:extLst>
              <a:ext uri="{FF2B5EF4-FFF2-40B4-BE49-F238E27FC236}">
                <a16:creationId xmlns:a16="http://schemas.microsoft.com/office/drawing/2014/main" id="{11C2C5CF-20C3-F746-A17D-A335FFB83E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4062" y="5650313"/>
            <a:ext cx="812800" cy="812800"/>
          </a:xfrm>
          <a:prstGeom prst="rect">
            <a:avLst/>
          </a:prstGeom>
        </p:spPr>
      </p:pic>
    </p:spTree>
    <p:extLst>
      <p:ext uri="{BB962C8B-B14F-4D97-AF65-F5344CB8AC3E}">
        <p14:creationId xmlns:p14="http://schemas.microsoft.com/office/powerpoint/2010/main" val="2407073737"/>
      </p:ext>
    </p:extLst>
  </p:cSld>
  <p:clrMapOvr>
    <a:masterClrMapping/>
  </p:clrMapOvr>
  <mc:AlternateContent xmlns:mc="http://schemas.openxmlformats.org/markup-compatibility/2006" xmlns:p14="http://schemas.microsoft.com/office/powerpoint/2010/main">
    <mc:Choice Requires="p14">
      <p:transition p14:dur="0" advTm="19203"/>
    </mc:Choice>
    <mc:Fallback xmlns="">
      <p:transition advTm="192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567</Words>
  <Application>Microsoft Macintosh PowerPoint</Application>
  <PresentationFormat>Widescreen</PresentationFormat>
  <Paragraphs>75</Paragraphs>
  <Slides>20</Slides>
  <Notes>1</Notes>
  <HiddenSlides>0</HiddenSlides>
  <MMClips>20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Office Theme</vt:lpstr>
      <vt:lpstr>Equation</vt:lpstr>
      <vt:lpstr>New York City Airbnb Open Data </vt:lpstr>
      <vt:lpstr>Basic Data exploration</vt:lpstr>
      <vt:lpstr>Basic Data exploration</vt:lpstr>
      <vt:lpstr>Basic Data exploration</vt:lpstr>
      <vt:lpstr>Feature engineering &amp; data cleaning</vt:lpstr>
      <vt:lpstr>Data Mining &amp; PCA </vt:lpstr>
      <vt:lpstr>Supervised learning on [room_type]</vt:lpstr>
      <vt:lpstr>Split data set</vt:lpstr>
      <vt:lpstr>Cross Validation</vt:lpstr>
      <vt:lpstr>Naïve Bayes </vt:lpstr>
      <vt:lpstr>Naïve Bayes(Gaussian)</vt:lpstr>
      <vt:lpstr>Naïve Bayes(Multinimial)</vt:lpstr>
      <vt:lpstr>Naïve Bayes</vt:lpstr>
      <vt:lpstr>Random Forest</vt:lpstr>
      <vt:lpstr>Random Forest</vt:lpstr>
      <vt:lpstr>Random Forest</vt:lpstr>
      <vt:lpstr>Performance Review</vt:lpstr>
      <vt:lpstr>Conclusion</vt:lpstr>
      <vt:lpstr>Limitation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Airbnb Open Data </dc:title>
  <dc:creator>eygcrazy@gmail.com</dc:creator>
  <cp:lastModifiedBy>eygcrazy@gmail.com</cp:lastModifiedBy>
  <cp:revision>4</cp:revision>
  <dcterms:created xsi:type="dcterms:W3CDTF">2019-11-21T02:11:10Z</dcterms:created>
  <dcterms:modified xsi:type="dcterms:W3CDTF">2019-11-21T02:15:48Z</dcterms:modified>
</cp:coreProperties>
</file>